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sldIdLst>
    <p:sldId id="256" r:id="rId2"/>
    <p:sldId id="303" r:id="rId3"/>
    <p:sldId id="368" r:id="rId4"/>
    <p:sldId id="319" r:id="rId5"/>
    <p:sldId id="284" r:id="rId6"/>
    <p:sldId id="428" r:id="rId7"/>
    <p:sldId id="429" r:id="rId8"/>
    <p:sldId id="320" r:id="rId9"/>
    <p:sldId id="406" r:id="rId10"/>
    <p:sldId id="447" r:id="rId11"/>
    <p:sldId id="440" r:id="rId12"/>
    <p:sldId id="321" r:id="rId13"/>
    <p:sldId id="389" r:id="rId14"/>
    <p:sldId id="432" r:id="rId15"/>
    <p:sldId id="388" r:id="rId16"/>
    <p:sldId id="391" r:id="rId17"/>
    <p:sldId id="396" r:id="rId18"/>
    <p:sldId id="404" r:id="rId19"/>
    <p:sldId id="405" r:id="rId20"/>
    <p:sldId id="366" r:id="rId21"/>
    <p:sldId id="370" r:id="rId22"/>
    <p:sldId id="427" r:id="rId23"/>
    <p:sldId id="375" r:id="rId24"/>
    <p:sldId id="376" r:id="rId25"/>
    <p:sldId id="377" r:id="rId26"/>
    <p:sldId id="378" r:id="rId27"/>
    <p:sldId id="379" r:id="rId28"/>
    <p:sldId id="380" r:id="rId29"/>
    <p:sldId id="438" r:id="rId30"/>
    <p:sldId id="446" r:id="rId31"/>
    <p:sldId id="445" r:id="rId32"/>
    <p:sldId id="444" r:id="rId33"/>
    <p:sldId id="416" r:id="rId34"/>
    <p:sldId id="418" r:id="rId35"/>
    <p:sldId id="431" r:id="rId36"/>
    <p:sldId id="435" r:id="rId37"/>
    <p:sldId id="430" r:id="rId38"/>
    <p:sldId id="420" r:id="rId39"/>
    <p:sldId id="409" r:id="rId40"/>
    <p:sldId id="410" r:id="rId41"/>
    <p:sldId id="412" r:id="rId42"/>
    <p:sldId id="423" r:id="rId43"/>
    <p:sldId id="421" r:id="rId44"/>
    <p:sldId id="452" r:id="rId45"/>
    <p:sldId id="453" r:id="rId46"/>
    <p:sldId id="401" r:id="rId47"/>
    <p:sldId id="399" r:id="rId48"/>
    <p:sldId id="433" r:id="rId49"/>
    <p:sldId id="400" r:id="rId50"/>
    <p:sldId id="398" r:id="rId51"/>
    <p:sldId id="402" r:id="rId52"/>
    <p:sldId id="403" r:id="rId53"/>
    <p:sldId id="425" r:id="rId54"/>
    <p:sldId id="426" r:id="rId55"/>
    <p:sldId id="454" r:id="rId56"/>
    <p:sldId id="455" r:id="rId57"/>
    <p:sldId id="443" r:id="rId58"/>
    <p:sldId id="365" r:id="rId59"/>
    <p:sldId id="456" r:id="rId60"/>
    <p:sldId id="457" r:id="rId61"/>
    <p:sldId id="458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EB"/>
    <a:srgbClr val="1876B0"/>
    <a:srgbClr val="BC0CBC"/>
    <a:srgbClr val="B43ADA"/>
    <a:srgbClr val="7BAE5E"/>
    <a:srgbClr val="1954A6"/>
    <a:srgbClr val="10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171" autoAdjust="0"/>
  </p:normalViewPr>
  <p:slideViewPr>
    <p:cSldViewPr>
      <p:cViewPr>
        <p:scale>
          <a:sx n="124" d="100"/>
          <a:sy n="124" d="100"/>
        </p:scale>
        <p:origin x="-1242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14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61.wmf"/><Relationship Id="rId4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3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1.wmf"/><Relationship Id="rId7" Type="http://schemas.openxmlformats.org/officeDocument/2006/relationships/image" Target="../media/image17.wmf"/><Relationship Id="rId2" Type="http://schemas.openxmlformats.org/officeDocument/2006/relationships/image" Target="../media/image10.wmf"/><Relationship Id="rId1" Type="http://schemas.openxmlformats.org/officeDocument/2006/relationships/image" Target="../media/image108.wmf"/><Relationship Id="rId6" Type="http://schemas.openxmlformats.org/officeDocument/2006/relationships/image" Target="../media/image16.wmf"/><Relationship Id="rId11" Type="http://schemas.openxmlformats.org/officeDocument/2006/relationships/image" Target="../media/image111.wmf"/><Relationship Id="rId5" Type="http://schemas.openxmlformats.org/officeDocument/2006/relationships/image" Target="../media/image13.wmf"/><Relationship Id="rId10" Type="http://schemas.openxmlformats.org/officeDocument/2006/relationships/image" Target="../media/image110.wmf"/><Relationship Id="rId4" Type="http://schemas.openxmlformats.org/officeDocument/2006/relationships/image" Target="../media/image12.wmf"/><Relationship Id="rId9" Type="http://schemas.openxmlformats.org/officeDocument/2006/relationships/image" Target="../media/image109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image" Target="../media/image12.wmf"/><Relationship Id="rId7" Type="http://schemas.openxmlformats.org/officeDocument/2006/relationships/image" Target="../media/image18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image" Target="../media/image1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wmf"/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0D2D-2286-4633-88B0-AA121EEBD9CD}" type="datetimeFigureOut">
              <a:rPr lang="en-US" smtClean="0"/>
              <a:pPr/>
              <a:t>9/28/2011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502BE-36CA-4555-B972-48136EB81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502BE-36CA-4555-B972-48136EB81D0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502BE-36CA-4555-B972-48136EB81D0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6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96ABA-7C93-4CEC-9971-855412A4F964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DCA9A-9FDC-4341-9336-D6895A24240B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BCC44-508C-45B4-9492-ED04C8CEBBA0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E20E0-5F03-4831-AA40-27894CB6AC20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1863-6CED-4D62-9551-695F8ED4D28F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98A-754A-4E58-939D-07F9D0068C3B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6FAC4-F439-475A-84B6-B17E814642F4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C71BE-C8EB-48DF-B84B-79BCA137972C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D45C-518D-4595-851F-8C816998FE8A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D0CB8-4843-47E2-BA5C-AA8D30F32A31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FBC0C-68AD-4CA7-9159-4A9FCFF0E161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C7EF9-B3F9-401B-A276-6133DA158EAB}" type="datetime4">
              <a:rPr lang="en-US" smtClean="0"/>
              <a:t>September 28,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if"/><Relationship Id="rId4" Type="http://schemas.openxmlformats.org/officeDocument/2006/relationships/image" Target="../media/image27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1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42.wmf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11" Type="http://schemas.openxmlformats.org/officeDocument/2006/relationships/image" Target="../media/image41.wmf"/><Relationship Id="rId5" Type="http://schemas.openxmlformats.org/officeDocument/2006/relationships/image" Target="../media/image46.png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45.jpeg"/><Relationship Id="rId9" Type="http://schemas.microsoft.com/office/2007/relationships/hdphoto" Target="../media/hdphoto1.wdp"/><Relationship Id="rId14" Type="http://schemas.openxmlformats.org/officeDocument/2006/relationships/oleObject" Target="../embeddings/oleObject2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microsoft.com/office/2007/relationships/hdphoto" Target="../media/hdphoto2.wdp"/><Relationship Id="rId3" Type="http://schemas.openxmlformats.org/officeDocument/2006/relationships/image" Target="../media/image2.jpeg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17" Type="http://schemas.microsoft.com/office/2007/relationships/hdphoto" Target="../media/hdphoto4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5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3.wmf"/><Relationship Id="rId5" Type="http://schemas.openxmlformats.org/officeDocument/2006/relationships/image" Target="../media/image52.png"/><Relationship Id="rId15" Type="http://schemas.microsoft.com/office/2007/relationships/hdphoto" Target="../media/hdphoto3.wdp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51.png"/><Relationship Id="rId9" Type="http://schemas.openxmlformats.org/officeDocument/2006/relationships/image" Target="../media/image42.wmf"/><Relationship Id="rId1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oleObject" Target="../embeddings/oleObject35.bin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png"/><Relationship Id="rId11" Type="http://schemas.openxmlformats.org/officeDocument/2006/relationships/image" Target="../media/image43.wmf"/><Relationship Id="rId5" Type="http://schemas.openxmlformats.org/officeDocument/2006/relationships/image" Target="../media/image52.png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51.png"/><Relationship Id="rId9" Type="http://schemas.openxmlformats.org/officeDocument/2006/relationships/image" Target="../media/image42.wmf"/><Relationship Id="rId14" Type="http://schemas.openxmlformats.org/officeDocument/2006/relationships/image" Target="../media/image50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3.wmf"/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37.bin"/><Relationship Id="rId17" Type="http://schemas.openxmlformats.org/officeDocument/2006/relationships/image" Target="../media/image50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png"/><Relationship Id="rId11" Type="http://schemas.openxmlformats.org/officeDocument/2006/relationships/image" Target="../media/image42.wmf"/><Relationship Id="rId5" Type="http://schemas.openxmlformats.org/officeDocument/2006/relationships/image" Target="../media/image58.png"/><Relationship Id="rId15" Type="http://schemas.openxmlformats.org/officeDocument/2006/relationships/image" Target="../media/image59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57.png"/><Relationship Id="rId9" Type="http://schemas.openxmlformats.org/officeDocument/2006/relationships/image" Target="../media/image48.pn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50.wmf"/><Relationship Id="rId3" Type="http://schemas.openxmlformats.org/officeDocument/2006/relationships/image" Target="../media/image2.jpeg"/><Relationship Id="rId7" Type="http://schemas.openxmlformats.org/officeDocument/2006/relationships/image" Target="../media/image51.png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9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pn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57.png"/><Relationship Id="rId15" Type="http://schemas.openxmlformats.org/officeDocument/2006/relationships/image" Target="../media/image56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Relationship Id="rId14" Type="http://schemas.openxmlformats.org/officeDocument/2006/relationships/image" Target="../media/image43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59.png"/><Relationship Id="rId3" Type="http://schemas.openxmlformats.org/officeDocument/2006/relationships/image" Target="../media/image2.jpeg"/><Relationship Id="rId21" Type="http://schemas.openxmlformats.org/officeDocument/2006/relationships/image" Target="../media/image50.wmf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17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3.wmf"/><Relationship Id="rId20" Type="http://schemas.openxmlformats.org/officeDocument/2006/relationships/oleObject" Target="../embeddings/oleObject4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0.png"/><Relationship Id="rId11" Type="http://schemas.openxmlformats.org/officeDocument/2006/relationships/image" Target="../media/image47.png"/><Relationship Id="rId5" Type="http://schemas.openxmlformats.org/officeDocument/2006/relationships/image" Target="../media/image61.wmf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1.png"/><Relationship Id="rId14" Type="http://schemas.openxmlformats.org/officeDocument/2006/relationships/image" Target="../media/image42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tiff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tiff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tif"/><Relationship Id="rId5" Type="http://schemas.openxmlformats.org/officeDocument/2006/relationships/image" Target="../media/image2.jpeg"/><Relationship Id="rId4" Type="http://schemas.openxmlformats.org/officeDocument/2006/relationships/image" Target="../media/image26.t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microsoft.com/office/2007/relationships/hdphoto" Target="../media/hdphoto5.wdp"/><Relationship Id="rId3" Type="http://schemas.openxmlformats.org/officeDocument/2006/relationships/image" Target="../media/image2.jpe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38.wmf"/><Relationship Id="rId10" Type="http://schemas.openxmlformats.org/officeDocument/2006/relationships/image" Target="../media/image81.wmf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7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92.wmf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54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89.w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1.wmf"/><Relationship Id="rId20" Type="http://schemas.microsoft.com/office/2007/relationships/hdphoto" Target="../media/hdphoto4.wdp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5.png"/><Relationship Id="rId11" Type="http://schemas.openxmlformats.org/officeDocument/2006/relationships/oleObject" Target="../embeddings/oleObject50.bin"/><Relationship Id="rId5" Type="http://schemas.openxmlformats.org/officeDocument/2006/relationships/image" Target="../media/image94.png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88.wmf"/><Relationship Id="rId19" Type="http://schemas.openxmlformats.org/officeDocument/2006/relationships/image" Target="../media/image96.png"/><Relationship Id="rId4" Type="http://schemas.openxmlformats.org/officeDocument/2006/relationships/image" Target="../media/image2.jpeg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90.wmf"/><Relationship Id="rId22" Type="http://schemas.openxmlformats.org/officeDocument/2006/relationships/image" Target="../media/image93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4.png"/><Relationship Id="rId4" Type="http://schemas.openxmlformats.org/officeDocument/2006/relationships/image" Target="../media/image97.png"/><Relationship Id="rId9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t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tif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.jpeg"/><Relationship Id="rId4" Type="http://schemas.openxmlformats.org/officeDocument/2006/relationships/image" Target="../media/image3.wmf"/><Relationship Id="rId9" Type="http://schemas.openxmlformats.org/officeDocument/2006/relationships/image" Target="../media/image6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25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if"/><Relationship Id="rId4" Type="http://schemas.openxmlformats.org/officeDocument/2006/relationships/image" Target="../media/image27.t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1.t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"/><Relationship Id="rId4" Type="http://schemas.openxmlformats.org/officeDocument/2006/relationships/image" Target="../media/image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"/><Relationship Id="rId4" Type="http://schemas.openxmlformats.org/officeDocument/2006/relationships/image" Target="../media/image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.jpeg"/><Relationship Id="rId4" Type="http://schemas.openxmlformats.org/officeDocument/2006/relationships/image" Target="../media/image3.wmf"/><Relationship Id="rId9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3.wmf"/><Relationship Id="rId18" Type="http://schemas.openxmlformats.org/officeDocument/2006/relationships/oleObject" Target="../embeddings/oleObject63.bin"/><Relationship Id="rId26" Type="http://schemas.openxmlformats.org/officeDocument/2006/relationships/oleObject" Target="../embeddings/oleObject67.bin"/><Relationship Id="rId3" Type="http://schemas.openxmlformats.org/officeDocument/2006/relationships/image" Target="../media/image2.jpeg"/><Relationship Id="rId21" Type="http://schemas.openxmlformats.org/officeDocument/2006/relationships/image" Target="../media/image109.wmf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60.bin"/><Relationship Id="rId17" Type="http://schemas.openxmlformats.org/officeDocument/2006/relationships/image" Target="../media/image17.wmf"/><Relationship Id="rId25" Type="http://schemas.openxmlformats.org/officeDocument/2006/relationships/image" Target="../media/image111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oleObject64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2.wmf"/><Relationship Id="rId24" Type="http://schemas.openxmlformats.org/officeDocument/2006/relationships/oleObject" Target="../embeddings/oleObject66.bin"/><Relationship Id="rId5" Type="http://schemas.openxmlformats.org/officeDocument/2006/relationships/image" Target="../media/image108.wmf"/><Relationship Id="rId15" Type="http://schemas.openxmlformats.org/officeDocument/2006/relationships/image" Target="../media/image16.wmf"/><Relationship Id="rId23" Type="http://schemas.openxmlformats.org/officeDocument/2006/relationships/image" Target="../media/image110.wmf"/><Relationship Id="rId10" Type="http://schemas.openxmlformats.org/officeDocument/2006/relationships/oleObject" Target="../embeddings/oleObject59.bin"/><Relationship Id="rId19" Type="http://schemas.openxmlformats.org/officeDocument/2006/relationships/image" Target="../media/image18.wmf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61.bin"/><Relationship Id="rId22" Type="http://schemas.openxmlformats.org/officeDocument/2006/relationships/oleObject" Target="../embeddings/oleObject65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16.wmf"/><Relationship Id="rId18" Type="http://schemas.openxmlformats.org/officeDocument/2006/relationships/oleObject" Target="../embeddings/oleObject75.bin"/><Relationship Id="rId3" Type="http://schemas.openxmlformats.org/officeDocument/2006/relationships/image" Target="../media/image2.jpeg"/><Relationship Id="rId21" Type="http://schemas.openxmlformats.org/officeDocument/2006/relationships/image" Target="../media/image111.wmf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72.bin"/><Relationship Id="rId17" Type="http://schemas.openxmlformats.org/officeDocument/2006/relationships/image" Target="../media/image18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74.bin"/><Relationship Id="rId20" Type="http://schemas.openxmlformats.org/officeDocument/2006/relationships/oleObject" Target="../embeddings/oleObject76.bin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71.bin"/><Relationship Id="rId19" Type="http://schemas.openxmlformats.org/officeDocument/2006/relationships/image" Target="../media/image109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73.bin"/><Relationship Id="rId22" Type="http://schemas.openxmlformats.org/officeDocument/2006/relationships/oleObject" Target="../embeddings/oleObject7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.jpeg"/><Relationship Id="rId4" Type="http://schemas.openxmlformats.org/officeDocument/2006/relationships/image" Target="../media/image3.wmf"/><Relationship Id="rId9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16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.wmf"/><Relationship Id="rId20" Type="http://schemas.openxmlformats.org/officeDocument/2006/relationships/image" Target="../media/image1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image" Target="../media/image2.jpeg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14.wmf"/><Relationship Id="rId22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252028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Depth Enhancement </a:t>
            </a: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Tool</a:t>
            </a:r>
            <a:b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Rendering with Connection Information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2912" y="4950792"/>
            <a:ext cx="8001056" cy="1428760"/>
            <a:chOff x="714348" y="5000636"/>
            <a:chExt cx="8001056" cy="1428760"/>
          </a:xfrm>
        </p:grpSpPr>
        <p:pic>
          <p:nvPicPr>
            <p:cNvPr id="10" name="Content Placeholder 3" descr="kth_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0958" y="5114936"/>
              <a:ext cx="1214446" cy="12144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14348" y="5000636"/>
              <a:ext cx="5857916" cy="1428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Pravin Kumar Rana</a:t>
              </a:r>
            </a:p>
            <a:p>
              <a:pPr marL="342900" lvl="0" indent="-342900">
                <a:defRPr/>
              </a:pPr>
              <a:r>
                <a:rPr lang="sv-SE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Sound and </a:t>
              </a: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Image</a:t>
              </a:r>
              <a:r>
                <a:rPr lang="sv-SE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Processing Lab.(SIP)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KTH - Royal Institute of Technology</a:t>
              </a:r>
            </a:p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SE-10044 Stockholm, Sweden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3" name="TextBox 2"/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>
                <a:latin typeface="Times New Roman"/>
                <a:cs typeface="Times New Roman"/>
              </a:rPr>
              <a:t> </a:t>
            </a:r>
            <a:r>
              <a:rPr lang="en-US" sz="2400" b="1" dirty="0" smtClean="0">
                <a:latin typeface="Times New Roman"/>
                <a:cs typeface="Times New Roman"/>
              </a:rPr>
              <a:t>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VSRS 3.5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84197"/>
              </p:ext>
            </p:extLst>
          </p:nvPr>
        </p:nvGraphicFramePr>
        <p:xfrm>
          <a:off x="1871700" y="1644744"/>
          <a:ext cx="5400600" cy="416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2"/>
                <a:gridCol w="1188130"/>
                <a:gridCol w="936104"/>
                <a:gridCol w="835838"/>
                <a:gridCol w="676330"/>
                <a:gridCol w="864096"/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MPEG/D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Hall 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Street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Undo Dancer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38.50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GT Fly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Kendo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37.66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Balloons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28.68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30.37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Newspaper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32.35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6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3" name="TextBox 2"/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>
                <a:latin typeface="Times New Roman"/>
                <a:cs typeface="Times New Roman"/>
              </a:rPr>
              <a:t>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VSRS 3.5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750090"/>
              </p:ext>
            </p:extLst>
          </p:nvPr>
        </p:nvGraphicFramePr>
        <p:xfrm>
          <a:off x="1547664" y="1572736"/>
          <a:ext cx="6336704" cy="416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2"/>
                <a:gridCol w="1188130"/>
                <a:gridCol w="936104"/>
                <a:gridCol w="835838"/>
                <a:gridCol w="676330"/>
                <a:gridCol w="864096"/>
                <a:gridCol w="936104"/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MPEG/D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MDCTA/ED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Hall 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r>
                        <a:rPr lang="en-US" sz="1200" baseline="30000" dirty="0" smtClean="0"/>
                        <a:t>(1)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Street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Undo Dancer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38.11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GT Fly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Kendo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37.30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Balloons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28.72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30.00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Newspaper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32.35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32.40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5733256"/>
            <a:ext cx="217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Old mpeg depth maps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(1) Good subjective result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(2) Subjective improvement </a:t>
            </a:r>
            <a:endParaRPr lang="en-US" sz="1200" b="1" dirty="0">
              <a:solidFill>
                <a:srgbClr val="C00000"/>
              </a:solidFill>
            </a:endParaRPr>
          </a:p>
          <a:p>
            <a:pPr marL="171450" indent="-171450">
              <a:buFont typeface="Arial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0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3" name="TextBox 2"/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/>
                <a:cs typeface="Times New Roman"/>
              </a:rPr>
              <a:t>MC-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VSRS 3.5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79124"/>
              </p:ext>
            </p:extLst>
          </p:nvPr>
        </p:nvGraphicFramePr>
        <p:xfrm>
          <a:off x="827584" y="1556792"/>
          <a:ext cx="7344816" cy="416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2"/>
                <a:gridCol w="1188130"/>
                <a:gridCol w="936104"/>
                <a:gridCol w="835838"/>
                <a:gridCol w="676330"/>
                <a:gridCol w="864096"/>
                <a:gridCol w="936104"/>
                <a:gridCol w="1008112"/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MPEG/D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MDCTA/ED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MC-MDCTA /ED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Hall 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r>
                        <a:rPr lang="en-US" sz="1200" baseline="30000" dirty="0" smtClean="0"/>
                        <a:t>(1)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Street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Undo Dancer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38.11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38.05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GT Fly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Kendo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37.30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37.65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Balloons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36.74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28.72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28.72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30.30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Newspaper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32.35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32.40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32.56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5733256"/>
            <a:ext cx="217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Old mpeg depth maps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(1) Good subjective result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(2) Subjective improvement </a:t>
            </a:r>
            <a:endParaRPr lang="en-US" sz="1200" b="1" dirty="0">
              <a:solidFill>
                <a:srgbClr val="C00000"/>
              </a:solidFill>
            </a:endParaRPr>
          </a:p>
          <a:p>
            <a:pPr marL="171450" indent="-171450">
              <a:buFont typeface="Arial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Coding\Exps\sub_results\vsrs_3.5\crop_poznan_hall2_v6_5_157f_mpe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0542"/>
            <a:ext cx="5040560" cy="28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58230" y="3242077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MDCTA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64106" y="1322293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03648" y="35675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577562"/>
            <a:ext cx="4964276" cy="27799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11263" y="1630273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157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12160" y="3793256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99592" y="351915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23869" y="1829511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16124" y="608999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9" y="980727"/>
            <a:ext cx="4510261" cy="2548595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681411" y="1456707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628583"/>
            <a:ext cx="4355976" cy="2461415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6588224" y="400506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30" y="3728007"/>
            <a:ext cx="4320014" cy="2403848"/>
          </a:xfrm>
          <a:prstGeom prst="rect">
            <a:avLst/>
          </a:prstGeom>
        </p:spPr>
      </p:pic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35867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2379" y="592741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20811" y="1241183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48379" y="335867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882845" y="4149079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2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79" y="910916"/>
            <a:ext cx="3676020" cy="2592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84388"/>
            <a:ext cx="3713121" cy="26184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12788" y="33150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6" y="6032767"/>
            <a:ext cx="40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043608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54737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63888" y="4675448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7" y="942889"/>
            <a:ext cx="3630153" cy="2559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85214" y="6023242"/>
            <a:ext cx="398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043608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46465" y="16288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95949" y="4365104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60" y="3493728"/>
            <a:ext cx="3981153" cy="2745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32" y="899401"/>
            <a:ext cx="3981153" cy="2745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" y="881252"/>
            <a:ext cx="3981153" cy="2765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2170" y="220253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Newspaper 5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85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49171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41970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0066" y="6054685"/>
            <a:ext cx="404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596248" y="217703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72276" y="472514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455774" y="2202530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67" y="937656"/>
            <a:ext cx="3668133" cy="25297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59" y="3687870"/>
            <a:ext cx="3641488" cy="25297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8" y="980729"/>
            <a:ext cx="3631022" cy="2522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2170" y="220253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Newspaper 5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217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7469" y="33743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2131" y="6032951"/>
            <a:ext cx="403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645307" y="169847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22170" y="436510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043608" y="145165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Depth Enhancement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Tool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View Synthesis with Connection information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Rendering with Structured-Depth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pic>
        <p:nvPicPr>
          <p:cNvPr id="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" y="279005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View Synthesis with Connection Information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C:\Coding\Projects\SDIBR\ConnectionInfoViewSynthesis\CVSynthesis\CVSTest\log\cInfo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18" y="2013223"/>
            <a:ext cx="5176038" cy="38820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525835" y="1569477"/>
            <a:ext cx="2595731" cy="1859523"/>
            <a:chOff x="746319" y="1462200"/>
            <a:chExt cx="2595731" cy="1859523"/>
          </a:xfrm>
        </p:grpSpPr>
        <p:sp>
          <p:nvSpPr>
            <p:cNvPr id="59" name="Rectangle 58"/>
            <p:cNvSpPr/>
            <p:nvPr/>
          </p:nvSpPr>
          <p:spPr>
            <a:xfrm>
              <a:off x="755577" y="1966286"/>
              <a:ext cx="519167" cy="384423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0" name="Isosceles Triangle 56"/>
            <p:cNvSpPr/>
            <p:nvPr/>
          </p:nvSpPr>
          <p:spPr>
            <a:xfrm>
              <a:off x="897311" y="2074083"/>
              <a:ext cx="117961" cy="163929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39405 w 239405"/>
                <a:gd name="connsiteY0" fmla="*/ 59154 h 59154"/>
                <a:gd name="connsiteX1" fmla="*/ 0 w 239405"/>
                <a:gd name="connsiteY1" fmla="*/ 59154 h 59154"/>
                <a:gd name="connsiteX2" fmla="*/ 211143 w 239405"/>
                <a:gd name="connsiteY2" fmla="*/ 0 h 59154"/>
                <a:gd name="connsiteX0" fmla="*/ 239405 w 239405"/>
                <a:gd name="connsiteY0" fmla="*/ 163929 h 163929"/>
                <a:gd name="connsiteX1" fmla="*/ 0 w 239405"/>
                <a:gd name="connsiteY1" fmla="*/ 163929 h 163929"/>
                <a:gd name="connsiteX2" fmla="*/ 115893 w 239405"/>
                <a:gd name="connsiteY2" fmla="*/ 0 h 163929"/>
                <a:gd name="connsiteX0" fmla="*/ 117961 w 117961"/>
                <a:gd name="connsiteY0" fmla="*/ 4385 h 163929"/>
                <a:gd name="connsiteX1" fmla="*/ 0 w 117961"/>
                <a:gd name="connsiteY1" fmla="*/ 163929 h 163929"/>
                <a:gd name="connsiteX2" fmla="*/ 115893 w 117961"/>
                <a:gd name="connsiteY2" fmla="*/ 0 h 16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61" h="163929">
                  <a:moveTo>
                    <a:pt x="117961" y="4385"/>
                  </a:moveTo>
                  <a:lnTo>
                    <a:pt x="0" y="163929"/>
                  </a:lnTo>
                  <a:cubicBezTo>
                    <a:pt x="39901" y="113731"/>
                    <a:pt x="115893" y="0"/>
                    <a:pt x="115893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786687" y="1966286"/>
              <a:ext cx="519167" cy="38442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2" name="Isosceles Triangle 79"/>
            <p:cNvSpPr/>
            <p:nvPr/>
          </p:nvSpPr>
          <p:spPr>
            <a:xfrm>
              <a:off x="1927205" y="2216740"/>
              <a:ext cx="231621" cy="3810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111607 w 231309"/>
                <a:gd name="connsiteY0" fmla="*/ 0 h 150594"/>
                <a:gd name="connsiteX1" fmla="*/ 231309 w 231309"/>
                <a:gd name="connsiteY1" fmla="*/ 150594 h 150594"/>
                <a:gd name="connsiteX2" fmla="*/ 0 w 231309"/>
                <a:gd name="connsiteY2" fmla="*/ 146784 h 150594"/>
                <a:gd name="connsiteX0" fmla="*/ 0 w 231621"/>
                <a:gd name="connsiteY0" fmla="*/ 854 h 3810"/>
                <a:gd name="connsiteX1" fmla="*/ 231621 w 231621"/>
                <a:gd name="connsiteY1" fmla="*/ 3810 h 3810"/>
                <a:gd name="connsiteX2" fmla="*/ 312 w 231621"/>
                <a:gd name="connsiteY2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21" h="3810">
                  <a:moveTo>
                    <a:pt x="0" y="854"/>
                  </a:moveTo>
                  <a:lnTo>
                    <a:pt x="231621" y="3810"/>
                  </a:lnTo>
                  <a:cubicBezTo>
                    <a:pt x="151819" y="3810"/>
                    <a:pt x="312" y="0"/>
                    <a:pt x="312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015127" y="2048495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909282" y="2199089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125306" y="2199193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822883" y="1963835"/>
              <a:ext cx="519167" cy="384423"/>
            </a:xfrm>
            <a:prstGeom prst="rect">
              <a:avLst/>
            </a:prstGeom>
            <a:solidFill>
              <a:srgbClr val="35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7" name="Isosceles Triangle 61"/>
            <p:cNvSpPr/>
            <p:nvPr/>
          </p:nvSpPr>
          <p:spPr>
            <a:xfrm>
              <a:off x="3074964" y="2083612"/>
              <a:ext cx="120596" cy="156552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0 w 119702"/>
                <a:gd name="connsiteY0" fmla="*/ 3235 h 153829"/>
                <a:gd name="connsiteX1" fmla="*/ 119702 w 119702"/>
                <a:gd name="connsiteY1" fmla="*/ 153829 h 153829"/>
                <a:gd name="connsiteX2" fmla="*/ 312 w 119702"/>
                <a:gd name="connsiteY2" fmla="*/ 0 h 153829"/>
                <a:gd name="connsiteX0" fmla="*/ 0 w 120596"/>
                <a:gd name="connsiteY0" fmla="*/ 3235 h 156552"/>
                <a:gd name="connsiteX1" fmla="*/ 119702 w 120596"/>
                <a:gd name="connsiteY1" fmla="*/ 153829 h 156552"/>
                <a:gd name="connsiteX2" fmla="*/ 61533 w 120596"/>
                <a:gd name="connsiteY2" fmla="*/ 79951 h 156552"/>
                <a:gd name="connsiteX3" fmla="*/ 312 w 120596"/>
                <a:gd name="connsiteY3" fmla="*/ 0 h 15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96" h="156552">
                  <a:moveTo>
                    <a:pt x="0" y="3235"/>
                  </a:moveTo>
                  <a:lnTo>
                    <a:pt x="119702" y="153829"/>
                  </a:lnTo>
                  <a:cubicBezTo>
                    <a:pt x="127576" y="170584"/>
                    <a:pt x="81431" y="105589"/>
                    <a:pt x="61533" y="79951"/>
                  </a:cubicBezTo>
                  <a:cubicBezTo>
                    <a:pt x="41635" y="54313"/>
                    <a:pt x="8134" y="17294"/>
                    <a:pt x="312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050966" y="2056238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945121" y="220683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61145" y="2206936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46319" y="2453606"/>
              <a:ext cx="519167" cy="384423"/>
              <a:chOff x="8216919" y="4810890"/>
              <a:chExt cx="519167" cy="384423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8216919" y="4810890"/>
                <a:ext cx="519167" cy="38442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12" name="Isosceles Triangle 93"/>
              <p:cNvSpPr/>
              <p:nvPr/>
            </p:nvSpPr>
            <p:spPr>
              <a:xfrm>
                <a:off x="8339227" y="4922665"/>
                <a:ext cx="239405" cy="159167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39405 w 239405"/>
                  <a:gd name="connsiteY0" fmla="*/ 59154 h 59154"/>
                  <a:gd name="connsiteX1" fmla="*/ 0 w 239405"/>
                  <a:gd name="connsiteY1" fmla="*/ 59154 h 59154"/>
                  <a:gd name="connsiteX2" fmla="*/ 211143 w 239405"/>
                  <a:gd name="connsiteY2" fmla="*/ 0 h 59154"/>
                  <a:gd name="connsiteX0" fmla="*/ 239405 w 239405"/>
                  <a:gd name="connsiteY0" fmla="*/ 159167 h 159167"/>
                  <a:gd name="connsiteX1" fmla="*/ 0 w 239405"/>
                  <a:gd name="connsiteY1" fmla="*/ 159167 h 159167"/>
                  <a:gd name="connsiteX2" fmla="*/ 108749 w 239405"/>
                  <a:gd name="connsiteY2" fmla="*/ 0 h 15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405" h="159167">
                    <a:moveTo>
                      <a:pt x="239405" y="159167"/>
                    </a:moveTo>
                    <a:lnTo>
                      <a:pt x="0" y="159167"/>
                    </a:lnTo>
                    <a:cubicBezTo>
                      <a:pt x="39901" y="108969"/>
                      <a:pt x="108749" y="0"/>
                      <a:pt x="108749" y="0"/>
                    </a:cubicBez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8435549" y="4903293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8329704" y="5056268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8545728" y="5056372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993081" y="204849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81058" y="2201467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97082" y="2201571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2822883" y="2452752"/>
              <a:ext cx="519167" cy="384423"/>
              <a:chOff x="8216919" y="4268734"/>
              <a:chExt cx="519167" cy="384423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8216919" y="4268734"/>
                <a:ext cx="519167" cy="384423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7" name="Isosceles Triangle 84"/>
              <p:cNvSpPr/>
              <p:nvPr/>
            </p:nvSpPr>
            <p:spPr>
              <a:xfrm>
                <a:off x="8356316" y="4391746"/>
                <a:ext cx="227580" cy="153406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8263 w 147965"/>
                  <a:gd name="connsiteY0" fmla="*/ 0 h 242034"/>
                  <a:gd name="connsiteX1" fmla="*/ 147965 w 147965"/>
                  <a:gd name="connsiteY1" fmla="*/ 150594 h 242034"/>
                  <a:gd name="connsiteX2" fmla="*/ 0 w 147965"/>
                  <a:gd name="connsiteY2" fmla="*/ 242034 h 242034"/>
                  <a:gd name="connsiteX0" fmla="*/ 109226 w 228928"/>
                  <a:gd name="connsiteY0" fmla="*/ 0 h 150594"/>
                  <a:gd name="connsiteX1" fmla="*/ 228928 w 228928"/>
                  <a:gd name="connsiteY1" fmla="*/ 150594 h 150594"/>
                  <a:gd name="connsiteX2" fmla="*/ 0 w 228928"/>
                  <a:gd name="connsiteY2" fmla="*/ 144402 h 150594"/>
                  <a:gd name="connsiteX0" fmla="*/ 2070 w 121772"/>
                  <a:gd name="connsiteY0" fmla="*/ 17523 h 168117"/>
                  <a:gd name="connsiteX1" fmla="*/ 121772 w 121772"/>
                  <a:gd name="connsiteY1" fmla="*/ 168117 h 168117"/>
                  <a:gd name="connsiteX2" fmla="*/ 0 w 121772"/>
                  <a:gd name="connsiteY2" fmla="*/ 0 h 168117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0 w 122805"/>
                  <a:gd name="connsiteY3" fmla="*/ 0 h 170929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59963 w 122805"/>
                  <a:gd name="connsiteY3" fmla="*/ 93024 h 170929"/>
                  <a:gd name="connsiteX4" fmla="*/ 0 w 122805"/>
                  <a:gd name="connsiteY4" fmla="*/ 0 h 170929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164738 w 227580"/>
                  <a:gd name="connsiteY3" fmla="*/ 75501 h 153406"/>
                  <a:gd name="connsiteX4" fmla="*/ 0 w 227580"/>
                  <a:gd name="connsiteY4" fmla="*/ 139640 h 153406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219506 w 227580"/>
                  <a:gd name="connsiteY3" fmla="*/ 139795 h 153406"/>
                  <a:gd name="connsiteX4" fmla="*/ 0 w 227580"/>
                  <a:gd name="connsiteY4" fmla="*/ 139640 h 153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580" h="153406">
                    <a:moveTo>
                      <a:pt x="106845" y="0"/>
                    </a:moveTo>
                    <a:lnTo>
                      <a:pt x="226547" y="150594"/>
                    </a:lnTo>
                    <a:cubicBezTo>
                      <a:pt x="235402" y="167543"/>
                      <a:pt x="185033" y="103520"/>
                      <a:pt x="164738" y="75501"/>
                    </a:cubicBezTo>
                    <a:lnTo>
                      <a:pt x="219506" y="139795"/>
                    </a:lnTo>
                    <a:lnTo>
                      <a:pt x="0" y="139640"/>
                    </a:ln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8439164" y="4361137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333319" y="4511731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8549343" y="4511835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789229" y="2446520"/>
              <a:ext cx="519167" cy="384423"/>
              <a:chOff x="8209712" y="3730770"/>
              <a:chExt cx="519167" cy="384423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8209712" y="3730770"/>
                <a:ext cx="519167" cy="384423"/>
              </a:xfrm>
              <a:prstGeom prst="rect">
                <a:avLst/>
              </a:prstGeom>
              <a:solidFill>
                <a:srgbClr val="FF9935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2" name="Isosceles Triangle 74"/>
              <p:cNvSpPr/>
              <p:nvPr/>
            </p:nvSpPr>
            <p:spPr>
              <a:xfrm>
                <a:off x="8346447" y="3849796"/>
                <a:ext cx="228450" cy="150594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0 w 330845"/>
                  <a:gd name="connsiteY0" fmla="*/ 150594 h 242034"/>
                  <a:gd name="connsiteX1" fmla="*/ 119703 w 330845"/>
                  <a:gd name="connsiteY1" fmla="*/ 0 h 242034"/>
                  <a:gd name="connsiteX2" fmla="*/ 330845 w 330845"/>
                  <a:gd name="connsiteY2" fmla="*/ 242034 h 242034"/>
                  <a:gd name="connsiteX0" fmla="*/ 0 w 233213"/>
                  <a:gd name="connsiteY0" fmla="*/ 150594 h 150594"/>
                  <a:gd name="connsiteX1" fmla="*/ 119703 w 233213"/>
                  <a:gd name="connsiteY1" fmla="*/ 0 h 150594"/>
                  <a:gd name="connsiteX2" fmla="*/ 233213 w 233213"/>
                  <a:gd name="connsiteY2" fmla="*/ 142022 h 150594"/>
                  <a:gd name="connsiteX0" fmla="*/ 0 w 119703"/>
                  <a:gd name="connsiteY0" fmla="*/ 150594 h 150594"/>
                  <a:gd name="connsiteX1" fmla="*/ 119703 w 119703"/>
                  <a:gd name="connsiteY1" fmla="*/ 0 h 150594"/>
                  <a:gd name="connsiteX2" fmla="*/ 6994 w 119703"/>
                  <a:gd name="connsiteY2" fmla="*/ 142022 h 150594"/>
                  <a:gd name="connsiteX0" fmla="*/ 0 w 228450"/>
                  <a:gd name="connsiteY0" fmla="*/ 150594 h 150594"/>
                  <a:gd name="connsiteX1" fmla="*/ 119703 w 228450"/>
                  <a:gd name="connsiteY1" fmla="*/ 0 h 150594"/>
                  <a:gd name="connsiteX2" fmla="*/ 228450 w 228450"/>
                  <a:gd name="connsiteY2" fmla="*/ 139641 h 1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450" h="150594">
                    <a:moveTo>
                      <a:pt x="0" y="150594"/>
                    </a:moveTo>
                    <a:lnTo>
                      <a:pt x="119703" y="0"/>
                    </a:lnTo>
                    <a:lnTo>
                      <a:pt x="228450" y="139641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8442152" y="3819187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336307" y="3969781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8552331" y="3969885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55213" y="1462200"/>
              <a:ext cx="2586837" cy="1859523"/>
              <a:chOff x="755213" y="1462200"/>
              <a:chExt cx="2586837" cy="1859523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55213" y="1898720"/>
                <a:ext cx="2586837" cy="989157"/>
                <a:chOff x="1690869" y="2691243"/>
                <a:chExt cx="5761451" cy="1978313"/>
              </a:xfrm>
            </p:grpSpPr>
            <p:graphicFrame>
              <p:nvGraphicFramePr>
                <p:cNvPr id="97" name="Object 9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78542684"/>
                    </p:ext>
                  </p:extLst>
                </p:nvPr>
              </p:nvGraphicFramePr>
              <p:xfrm>
                <a:off x="2917790" y="2691243"/>
                <a:ext cx="1016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1769" name="Equation" r:id="rId5" imgW="101520" imgH="164880" progId="Equation.3">
                        <p:embed/>
                      </p:oleObj>
                    </mc:Choice>
                    <mc:Fallback>
                      <p:oleObj name="Equation" r:id="rId5" imgW="10152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17790" y="2691243"/>
                              <a:ext cx="1016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691680" y="2708920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690869" y="3697718"/>
                  <a:ext cx="5760641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691680" y="4669556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1776343" y="2937300"/>
                <a:ext cx="519167" cy="384423"/>
                <a:chOff x="1770165" y="3049930"/>
                <a:chExt cx="519167" cy="384423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1770165" y="3049930"/>
                  <a:ext cx="519167" cy="384423"/>
                </a:xfrm>
                <a:prstGeom prst="rect">
                  <a:avLst/>
                </a:prstGeom>
                <a:solidFill>
                  <a:srgbClr val="009900"/>
                </a:solidFill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93" name="Isosceles Triangle 92"/>
                <p:cNvSpPr/>
                <p:nvPr/>
              </p:nvSpPr>
              <p:spPr>
                <a:xfrm>
                  <a:off x="1902857" y="3162601"/>
                  <a:ext cx="239405" cy="150593"/>
                </a:xfrm>
                <a:prstGeom prst="triangl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1999178" y="313146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1890952" y="3287131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106976" y="3287237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801965" y="1462200"/>
                <a:ext cx="519167" cy="384407"/>
                <a:chOff x="8220903" y="1570531"/>
                <a:chExt cx="519167" cy="38440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8220903" y="1570531"/>
                  <a:ext cx="519167" cy="384407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8448273" y="1657443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8342428" y="1808036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8558452" y="180814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7" name="Rectangle 116"/>
          <p:cNvSpPr/>
          <p:nvPr/>
        </p:nvSpPr>
        <p:spPr>
          <a:xfrm>
            <a:off x="432798" y="1196752"/>
            <a:ext cx="5219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Vijaya" pitchFamily="34" charset="0"/>
                <a:cs typeface="Vijaya" pitchFamily="34" charset="0"/>
              </a:rPr>
              <a:t>Possible cases of inter-view connectivity for </a:t>
            </a:r>
            <a:r>
              <a:rPr lang="en-US" sz="2400" i="1" dirty="0">
                <a:latin typeface="Vijaya" pitchFamily="34" charset="0"/>
                <a:cs typeface="Vijaya" pitchFamily="34" charset="0"/>
              </a:rPr>
              <a:t>n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=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3</a:t>
            </a:r>
            <a:r>
              <a:rPr lang="en-US" sz="2400" dirty="0">
                <a:cs typeface="Vijaya" pitchFamily="34" charset="0"/>
              </a:rPr>
              <a:t>: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897954" y="10716"/>
            <a:ext cx="8229600" cy="970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Inter-View Connection Information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07504" y="3434824"/>
            <a:ext cx="3347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Vijaya" pitchFamily="34" charset="0"/>
                <a:cs typeface="Vijaya" pitchFamily="34" charset="0"/>
              </a:rPr>
              <a:t>Use of Connection Information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:</a:t>
            </a:r>
          </a:p>
          <a:p>
            <a:endParaRPr lang="en-US" sz="2400" dirty="0" smtClean="0">
              <a:latin typeface="Vijaya" pitchFamily="34" charset="0"/>
              <a:cs typeface="Vijay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To obtain consistent depth 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To combine texture pixels from multiple viewpoint reliably</a:t>
            </a:r>
            <a:endParaRPr lang="en-US" sz="2400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3799"/>
            <a:ext cx="8229600" cy="149817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Depth Consistency Testing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74" y="1196752"/>
            <a:ext cx="3098648" cy="484982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pic>
        <p:nvPicPr>
          <p:cNvPr id="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Virtual View Rendering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836712"/>
            <a:ext cx="7685819" cy="5783699"/>
            <a:chOff x="630597" y="836712"/>
            <a:chExt cx="7685819" cy="5783699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836712"/>
              <a:ext cx="1444128" cy="5783699"/>
              <a:chOff x="751384" y="711746"/>
              <a:chExt cx="1444128" cy="5783699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181894"/>
                <a:ext cx="1444128" cy="4864548"/>
                <a:chOff x="751384" y="1181894"/>
                <a:chExt cx="1444128" cy="4864548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439938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181894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969743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013342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8693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71174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64465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630251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614493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841161" y="1783339"/>
              <a:ext cx="3199210" cy="4750150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  <a:gd name="connsiteX0" fmla="*/ 0 w 3624089"/>
                <a:gd name="connsiteY0" fmla="*/ 4204676 h 4764473"/>
                <a:gd name="connsiteX1" fmla="*/ 3624089 w 3624089"/>
                <a:gd name="connsiteY1" fmla="*/ 0 h 4764473"/>
                <a:gd name="connsiteX2" fmla="*/ 1431175 w 3624089"/>
                <a:gd name="connsiteY2" fmla="*/ 4764473 h 4764473"/>
                <a:gd name="connsiteX3" fmla="*/ 0 w 3624089"/>
                <a:gd name="connsiteY3" fmla="*/ 4204676 h 4764473"/>
                <a:gd name="connsiteX0" fmla="*/ 0 w 3199210"/>
                <a:gd name="connsiteY0" fmla="*/ 4399936 h 4764473"/>
                <a:gd name="connsiteX1" fmla="*/ 3199210 w 3199210"/>
                <a:gd name="connsiteY1" fmla="*/ 0 h 4764473"/>
                <a:gd name="connsiteX2" fmla="*/ 1006296 w 3199210"/>
                <a:gd name="connsiteY2" fmla="*/ 4764473 h 4764473"/>
                <a:gd name="connsiteX3" fmla="*/ 0 w 3199210"/>
                <a:gd name="connsiteY3" fmla="*/ 4399936 h 4764473"/>
                <a:gd name="connsiteX0" fmla="*/ 0 w 3199210"/>
                <a:gd name="connsiteY0" fmla="*/ 4399936 h 4750150"/>
                <a:gd name="connsiteX1" fmla="*/ 3199210 w 3199210"/>
                <a:gd name="connsiteY1" fmla="*/ 0 h 4750150"/>
                <a:gd name="connsiteX2" fmla="*/ 1022060 w 3199210"/>
                <a:gd name="connsiteY2" fmla="*/ 4750150 h 4750150"/>
                <a:gd name="connsiteX3" fmla="*/ 0 w 3199210"/>
                <a:gd name="connsiteY3" fmla="*/ 4399936 h 47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210" h="4750150">
                  <a:moveTo>
                    <a:pt x="0" y="4399936"/>
                  </a:moveTo>
                  <a:lnTo>
                    <a:pt x="3199210" y="0"/>
                  </a:lnTo>
                  <a:lnTo>
                    <a:pt x="1022060" y="4750150"/>
                  </a:lnTo>
                  <a:lnTo>
                    <a:pt x="0" y="4399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  <p:pic>
        <p:nvPicPr>
          <p:cNvPr id="34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32473"/>
            <a:ext cx="1450248" cy="108768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787073"/>
              </p:ext>
            </p:extLst>
          </p:nvPr>
        </p:nvGraphicFramePr>
        <p:xfrm>
          <a:off x="8326504" y="2897730"/>
          <a:ext cx="6953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0" name="Equation" r:id="rId10" imgW="368280" imgH="177480" progId="Equation.3">
                  <p:embed/>
                </p:oleObj>
              </mc:Choice>
              <mc:Fallback>
                <p:oleObj name="Equation" r:id="rId10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6504" y="2897730"/>
                        <a:ext cx="6953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111789"/>
              </p:ext>
            </p:extLst>
          </p:nvPr>
        </p:nvGraphicFramePr>
        <p:xfrm>
          <a:off x="8317996" y="1638134"/>
          <a:ext cx="71913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1" name="Equation" r:id="rId12" imgW="380880" imgH="177480" progId="Equation.3">
                  <p:embed/>
                </p:oleObj>
              </mc:Choice>
              <mc:Fallback>
                <p:oleObj name="Equation" r:id="rId12" imgW="380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7996" y="1638134"/>
                        <a:ext cx="71913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149322"/>
              </p:ext>
            </p:extLst>
          </p:nvPr>
        </p:nvGraphicFramePr>
        <p:xfrm>
          <a:off x="8329108" y="5371934"/>
          <a:ext cx="69532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2" name="Equation" r:id="rId14" imgW="368280" imgH="177480" progId="Equation.3">
                  <p:embed/>
                </p:oleObj>
              </mc:Choice>
              <mc:Fallback>
                <p:oleObj name="Equation" r:id="rId14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9108" y="5371934"/>
                        <a:ext cx="69532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110812"/>
              </p:ext>
            </p:extLst>
          </p:nvPr>
        </p:nvGraphicFramePr>
        <p:xfrm>
          <a:off x="8443913" y="4164013"/>
          <a:ext cx="5270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33" name="Equation" r:id="rId16" imgW="279360" imgH="177480" progId="Equation.3">
                  <p:embed/>
                </p:oleObj>
              </mc:Choice>
              <mc:Fallback>
                <p:oleObj name="Equation" r:id="rId16" imgW="279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3913" y="4164013"/>
                        <a:ext cx="5270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>
            <a:off x="-3175" y="1061120"/>
            <a:ext cx="1613676" cy="5122435"/>
            <a:chOff x="209279" y="1061120"/>
            <a:chExt cx="1613676" cy="5122435"/>
          </a:xfrm>
        </p:grpSpPr>
        <p:grpSp>
          <p:nvGrpSpPr>
            <p:cNvPr id="85" name="Group 84"/>
            <p:cNvGrpSpPr/>
            <p:nvPr/>
          </p:nvGrpSpPr>
          <p:grpSpPr>
            <a:xfrm>
              <a:off x="372916" y="1393726"/>
              <a:ext cx="1450039" cy="4789829"/>
              <a:chOff x="880542" y="1124744"/>
              <a:chExt cx="1450039" cy="4789829"/>
            </a:xfrm>
          </p:grpSpPr>
          <p:pic>
            <p:nvPicPr>
              <p:cNvPr id="91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42" y="4830893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9" name="Group 88"/>
              <p:cNvGrpSpPr/>
              <p:nvPr/>
            </p:nvGrpSpPr>
            <p:grpSpPr>
              <a:xfrm>
                <a:off x="882356" y="1124744"/>
                <a:ext cx="1448225" cy="2955888"/>
                <a:chOff x="56639" y="1537469"/>
                <a:chExt cx="1448225" cy="2955888"/>
              </a:xfrm>
            </p:grpSpPr>
            <p:pic>
              <p:nvPicPr>
                <p:cNvPr id="97" name="Picture 2" descr="C:\Coding\Projects\DepthEnhancementTool\DET\DETTest\Newspaper\log\cReferenceDepth0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39" y="1537469"/>
                  <a:ext cx="1444984" cy="108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79" y="3409677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aphicFrame>
          <p:nvGraphicFramePr>
            <p:cNvPr id="86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9379582"/>
                </p:ext>
              </p:extLst>
            </p:nvPr>
          </p:nvGraphicFramePr>
          <p:xfrm>
            <a:off x="209279" y="2946400"/>
            <a:ext cx="103187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49" name="Equation" r:id="rId6" imgW="545760" imgH="177480" progId="Equation.3">
                    <p:embed/>
                  </p:oleObj>
                </mc:Choice>
                <mc:Fallback>
                  <p:oleObj name="Equation" r:id="rId6" imgW="5457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279" y="2946400"/>
                          <a:ext cx="103187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5791939"/>
                </p:ext>
              </p:extLst>
            </p:nvPr>
          </p:nvGraphicFramePr>
          <p:xfrm>
            <a:off x="381571" y="1061120"/>
            <a:ext cx="719137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50" name="Equation" r:id="rId8" imgW="380880" imgH="177480" progId="Equation.3">
                    <p:embed/>
                  </p:oleObj>
                </mc:Choice>
                <mc:Fallback>
                  <p:oleObj name="Equation" r:id="rId8" imgW="380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571" y="1061120"/>
                          <a:ext cx="719137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2405556"/>
                </p:ext>
              </p:extLst>
            </p:nvPr>
          </p:nvGraphicFramePr>
          <p:xfrm>
            <a:off x="392683" y="4794920"/>
            <a:ext cx="69532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51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683" y="4794920"/>
                          <a:ext cx="69532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3970" name="Picture 2" descr="C:\Coding\Projects\DepthEnhancementTool\DET\DETTest\Newspaper\log\EnhancedDepthMap02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0" y="509987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Coding\Projects\DepthEnhancementTool\DET\DETTest\Newspaper\log\EnhancedDepthMap00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2" y="139372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C:\Coding\Projects\DepthEnhancementTool\DET\DETTest\Newspaper\log\EnhancedDepthMap01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1" y="3274374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8378" y="6183555"/>
            <a:ext cx="186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Enhanced depth </a:t>
            </a:r>
            <a:r>
              <a:rPr lang="en-US" dirty="0">
                <a:latin typeface="Vijaya" pitchFamily="34" charset="0"/>
                <a:cs typeface="Vijaya" pitchFamily="34" charset="0"/>
              </a:rPr>
              <a:t>m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aps </a:t>
            </a:r>
          </a:p>
        </p:txBody>
      </p:sp>
      <p:sp>
        <p:nvSpPr>
          <p:cNvPr id="19" name="Title 19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Virtual View Synthesis (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60462" y="1061120"/>
            <a:ext cx="1618084" cy="5270778"/>
            <a:chOff x="372916" y="1061120"/>
            <a:chExt cx="1618084" cy="5270778"/>
          </a:xfrm>
        </p:grpSpPr>
        <p:grpSp>
          <p:nvGrpSpPr>
            <p:cNvPr id="84" name="Group 83"/>
            <p:cNvGrpSpPr/>
            <p:nvPr/>
          </p:nvGrpSpPr>
          <p:grpSpPr>
            <a:xfrm>
              <a:off x="372916" y="1061120"/>
              <a:ext cx="1618084" cy="5270778"/>
              <a:chOff x="372916" y="1061120"/>
              <a:chExt cx="1618084" cy="5270778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72916" y="1393726"/>
                <a:ext cx="1618084" cy="4938172"/>
                <a:chOff x="880542" y="1124744"/>
                <a:chExt cx="1618084" cy="4938172"/>
              </a:xfrm>
            </p:grpSpPr>
            <p:pic>
              <p:nvPicPr>
                <p:cNvPr id="91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0542" y="4830893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" name="Group 88"/>
                <p:cNvGrpSpPr/>
                <p:nvPr/>
              </p:nvGrpSpPr>
              <p:grpSpPr>
                <a:xfrm>
                  <a:off x="882356" y="1124744"/>
                  <a:ext cx="1616270" cy="4938172"/>
                  <a:chOff x="56639" y="1537469"/>
                  <a:chExt cx="1616270" cy="4938172"/>
                </a:xfrm>
              </p:grpSpPr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56639" y="1537469"/>
                    <a:ext cx="1616270" cy="1274690"/>
                    <a:chOff x="56639" y="1068313"/>
                    <a:chExt cx="1616270" cy="1274690"/>
                  </a:xfrm>
                </p:grpSpPr>
                <p:pic>
                  <p:nvPicPr>
                    <p:cNvPr id="97" name="Picture 2" descr="C:\Coding\Projects\DepthEnhancementTool\DET\DETTest\Newspaper\log\cReferenceDepth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639" y="1068313"/>
                      <a:ext cx="1444984" cy="108367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8" name="Picture 4" descr="C:\Coding\Projects\DepthEnhancementTool\DET\DETTest\Newspaper\src_view_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2749" y="1262882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59879" y="3409677"/>
                    <a:ext cx="1613030" cy="3065964"/>
                    <a:chOff x="59837" y="1317885"/>
                    <a:chExt cx="1613030" cy="3065964"/>
                  </a:xfrm>
                </p:grpSpPr>
                <p:pic>
                  <p:nvPicPr>
                    <p:cNvPr id="95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9837" y="1317885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6" name="Picture 3" descr="C:\Coding\Projects\DepthEnhancementTool\DET\DETTest\Newspaper\src_view_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7269" y="3307150"/>
                      <a:ext cx="1435598" cy="10766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aphicFrame>
            <p:nvGraphicFramePr>
              <p:cNvPr id="87" name="Object 8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1709509"/>
                  </p:ext>
                </p:extLst>
              </p:nvPr>
            </p:nvGraphicFramePr>
            <p:xfrm>
              <a:off x="381571" y="1061120"/>
              <a:ext cx="719137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573" name="Equation" r:id="rId8" imgW="380880" imgH="177480" progId="Equation.3">
                      <p:embed/>
                    </p:oleObj>
                  </mc:Choice>
                  <mc:Fallback>
                    <p:oleObj name="Equation" r:id="rId8" imgW="3808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1571" y="1061120"/>
                            <a:ext cx="719137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5762593"/>
                  </p:ext>
                </p:extLst>
              </p:nvPr>
            </p:nvGraphicFramePr>
            <p:xfrm>
              <a:off x="392683" y="4794920"/>
              <a:ext cx="695325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574" name="Equation" r:id="rId10" imgW="368280" imgH="177480" progId="Equation.3">
                      <p:embed/>
                    </p:oleObj>
                  </mc:Choice>
                  <mc:Fallback>
                    <p:oleObj name="Equation" r:id="rId10" imgW="3682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683" y="4794920"/>
                            <a:ext cx="695325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61" name="Picture 2" descr="C:\Coding\Projects\DepthEnhancementTool\DET\DETTest\Newspaper\src_view_1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40" y="3442953"/>
              <a:ext cx="1440160" cy="108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128472" y="6331898"/>
            <a:ext cx="186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Multiview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86484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575" name="Equation" r:id="rId13" imgW="545760" imgH="177480" progId="Equation.3">
                  <p:embed/>
                </p:oleObj>
              </mc:Choice>
              <mc:Fallback>
                <p:oleObj name="Equation" r:id="rId13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le 19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62" y="841563"/>
            <a:ext cx="4298521" cy="5490335"/>
            <a:chOff x="160462" y="841563"/>
            <a:chExt cx="4298521" cy="549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160462" y="1061120"/>
              <a:ext cx="4067666" cy="5270778"/>
              <a:chOff x="372916" y="1061120"/>
              <a:chExt cx="4067666" cy="52707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2916" y="1061120"/>
                <a:ext cx="4067666" cy="5270778"/>
                <a:chOff x="372916" y="1061120"/>
                <a:chExt cx="4067666" cy="5270778"/>
              </a:xfrm>
            </p:grpSpPr>
            <p:grpSp>
              <p:nvGrpSpPr>
                <p:cNvPr id="74" name="Group 73"/>
                <p:cNvGrpSpPr/>
                <p:nvPr/>
              </p:nvGrpSpPr>
              <p:grpSpPr>
                <a:xfrm>
                  <a:off x="3005203" y="1484784"/>
                  <a:ext cx="1435379" cy="4792801"/>
                  <a:chOff x="2141597" y="1218962"/>
                  <a:chExt cx="1435379" cy="4792801"/>
                </a:xfrm>
              </p:grpSpPr>
              <p:pic>
                <p:nvPicPr>
                  <p:cNvPr id="75" name="Picture 74" descr="C:\Coding\Projects\SDIBR\ConnectionInfoViewSynthesis\CVSynthesis\CVSTest\v0.bmp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4518" y="1218962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76" descr="C:\Coding\Projects\SDIBR\ConnectionInfoViewSynthesis\CVSynthesis\CVSTest\v2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1597" y="4937420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Right Arrow 77"/>
                <p:cNvSpPr/>
                <p:nvPr/>
              </p:nvSpPr>
              <p:spPr>
                <a:xfrm>
                  <a:off x="1891920" y="158047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79" name="Right Arrow 78"/>
                <p:cNvSpPr/>
                <p:nvPr/>
              </p:nvSpPr>
              <p:spPr>
                <a:xfrm>
                  <a:off x="1891920" y="344295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80" name="Right Arrow 79"/>
                <p:cNvSpPr/>
                <p:nvPr/>
              </p:nvSpPr>
              <p:spPr>
                <a:xfrm>
                  <a:off x="1891920" y="529236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72916" y="1061120"/>
                  <a:ext cx="1618084" cy="5270778"/>
                  <a:chOff x="372916" y="1061120"/>
                  <a:chExt cx="1618084" cy="527077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372916" y="1393726"/>
                    <a:ext cx="1618084" cy="4938172"/>
                    <a:chOff x="880542" y="1124744"/>
                    <a:chExt cx="1618084" cy="4938172"/>
                  </a:xfrm>
                </p:grpSpPr>
                <p:pic>
                  <p:nvPicPr>
                    <p:cNvPr id="91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542" y="4830893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882356" y="1124744"/>
                      <a:ext cx="1616270" cy="4938172"/>
                      <a:chOff x="56639" y="1537469"/>
                      <a:chExt cx="1616270" cy="4938172"/>
                    </a:xfrm>
                  </p:grpSpPr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56639" y="1537469"/>
                        <a:ext cx="1616270" cy="1274690"/>
                        <a:chOff x="56639" y="1068313"/>
                        <a:chExt cx="1616270" cy="1274690"/>
                      </a:xfrm>
                    </p:grpSpPr>
                    <p:pic>
                      <p:nvPicPr>
                        <p:cNvPr id="97" name="Picture 2" descr="C:\Coding\Projects\DepthEnhancementTool\DET\DETTest\Newspaper\log\cReferenceDepth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39" y="1068313"/>
                          <a:ext cx="1444984" cy="108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8" name="Picture 4" descr="C:\Coding\Projects\DepthEnhancementTool\DET\DETTest\Newspaper\src_view_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49" y="1262882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59879" y="3409677"/>
                        <a:ext cx="1613030" cy="3065964"/>
                        <a:chOff x="59837" y="1317885"/>
                        <a:chExt cx="1613030" cy="3065964"/>
                      </a:xfrm>
                    </p:grpSpPr>
                    <p:pic>
                      <p:nvPicPr>
                        <p:cNvPr id="95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37" y="1317885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6" name="Picture 3" descr="C:\Coding\Projects\DepthEnhancementTool\DET\DETTest\Newspaper\src_view_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69" y="3307150"/>
                          <a:ext cx="1435598" cy="107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aphicFrame>
                <p:nvGraphicFramePr>
                  <p:cNvPr id="87" name="Object 8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9321915"/>
                      </p:ext>
                    </p:extLst>
                  </p:nvPr>
                </p:nvGraphicFramePr>
                <p:xfrm>
                  <a:off x="381571" y="1061120"/>
                  <a:ext cx="719137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9597" name="Equation" r:id="rId10" imgW="380880" imgH="177480" progId="Equation.3">
                          <p:embed/>
                        </p:oleObj>
                      </mc:Choice>
                      <mc:Fallback>
                        <p:oleObj name="Equation" r:id="rId10" imgW="3808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571" y="1061120"/>
                                <a:ext cx="719137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Object 8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10610423"/>
                      </p:ext>
                    </p:extLst>
                  </p:nvPr>
                </p:nvGraphicFramePr>
                <p:xfrm>
                  <a:off x="392683" y="4794920"/>
                  <a:ext cx="695325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9598" name="Equation" r:id="rId12" imgW="368280" imgH="177480" progId="Equation.3">
                          <p:embed/>
                        </p:oleObj>
                      </mc:Choice>
                      <mc:Fallback>
                        <p:oleObj name="Equation" r:id="rId12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2683" y="4794920"/>
                                <a:ext cx="695325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61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40" y="344295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1" name="Picture 100" descr="C:\Coding\Projects\SDIBR\ConnectionInfoViewSynthesis\CVSynthesis\CVSTest\v1.bmp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124" y="3334782"/>
                <a:ext cx="1432458" cy="1074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2558972" y="841563"/>
              <a:ext cx="1900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Warped views </a:t>
              </a:r>
            </a:p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at virtual </a:t>
              </a:r>
              <a:r>
                <a:rPr lang="en-US" b="1" dirty="0">
                  <a:latin typeface="Vijaya" pitchFamily="34" charset="0"/>
                  <a:cs typeface="Vijaya" pitchFamily="34" charset="0"/>
                </a:rPr>
                <a:t>v</a:t>
              </a:r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iewpoint n</a:t>
              </a:r>
              <a:endParaRPr lang="en-US" b="1" dirty="0">
                <a:latin typeface="Vijaya" pitchFamily="34" charset="0"/>
                <a:cs typeface="Vijaya" pitchFamily="34" charset="0"/>
              </a:endParaRPr>
            </a:p>
          </p:txBody>
        </p:sp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288185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599" name="Equation" r:id="rId16" imgW="545760" imgH="177480" progId="Equation.3">
                  <p:embed/>
                </p:oleObj>
              </mc:Choice>
              <mc:Fallback>
                <p:oleObj name="Equation" r:id="rId16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3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160462" y="1061120"/>
            <a:ext cx="5630902" cy="5270778"/>
            <a:chOff x="372916" y="1061120"/>
            <a:chExt cx="5630902" cy="5270778"/>
          </a:xfrm>
        </p:grpSpPr>
        <p:grpSp>
          <p:nvGrpSpPr>
            <p:cNvPr id="23" name="Group 22"/>
            <p:cNvGrpSpPr/>
            <p:nvPr/>
          </p:nvGrpSpPr>
          <p:grpSpPr>
            <a:xfrm>
              <a:off x="372916" y="1061120"/>
              <a:ext cx="5630902" cy="5270778"/>
              <a:chOff x="372916" y="1061120"/>
              <a:chExt cx="5630902" cy="52707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2916" y="1061120"/>
                <a:ext cx="5630902" cy="5270778"/>
                <a:chOff x="372916" y="1061120"/>
                <a:chExt cx="5630902" cy="5270778"/>
              </a:xfrm>
            </p:grpSpPr>
            <p:pic>
              <p:nvPicPr>
                <p:cNvPr id="71" name="Picture 3" descr="C:\Coding\Projects\SDIBR\ConnectionInfoViewSynthesis\CVSynthesis\CVSTest\log\cWarpInfo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617" y="4221396"/>
                  <a:ext cx="1441201" cy="108090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4" name="Group 73"/>
                <p:cNvGrpSpPr/>
                <p:nvPr/>
              </p:nvGrpSpPr>
              <p:grpSpPr>
                <a:xfrm>
                  <a:off x="3005203" y="1484784"/>
                  <a:ext cx="1435379" cy="4792801"/>
                  <a:chOff x="2141597" y="1218962"/>
                  <a:chExt cx="1435379" cy="4792801"/>
                </a:xfrm>
              </p:grpSpPr>
              <p:pic>
                <p:nvPicPr>
                  <p:cNvPr id="75" name="Picture 74" descr="C:\Coding\Projects\SDIBR\ConnectionInfoViewSynthesis\CVSynthesis\CVSTest\v0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4518" y="1218962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76" descr="C:\Coding\Projects\SDIBR\ConnectionInfoViewSynthesis\CVSynthesis\CVSTest\v2.bmp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1597" y="4937420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Right Arrow 77"/>
                <p:cNvSpPr/>
                <p:nvPr/>
              </p:nvSpPr>
              <p:spPr>
                <a:xfrm>
                  <a:off x="1891920" y="158047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79" name="Right Arrow 78"/>
                <p:cNvSpPr/>
                <p:nvPr/>
              </p:nvSpPr>
              <p:spPr>
                <a:xfrm>
                  <a:off x="1891920" y="344295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80" name="Right Arrow 79"/>
                <p:cNvSpPr/>
                <p:nvPr/>
              </p:nvSpPr>
              <p:spPr>
                <a:xfrm>
                  <a:off x="1891920" y="529236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72916" y="1061120"/>
                  <a:ext cx="1618084" cy="5270778"/>
                  <a:chOff x="372916" y="1061120"/>
                  <a:chExt cx="1618084" cy="527077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372916" y="1393726"/>
                    <a:ext cx="1618084" cy="4938172"/>
                    <a:chOff x="880542" y="1124744"/>
                    <a:chExt cx="1618084" cy="4938172"/>
                  </a:xfrm>
                </p:grpSpPr>
                <p:pic>
                  <p:nvPicPr>
                    <p:cNvPr id="91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542" y="4830893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882356" y="1124744"/>
                      <a:ext cx="1616270" cy="4938172"/>
                      <a:chOff x="56639" y="1537469"/>
                      <a:chExt cx="1616270" cy="4938172"/>
                    </a:xfrm>
                  </p:grpSpPr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56639" y="1537469"/>
                        <a:ext cx="1616270" cy="1274690"/>
                        <a:chOff x="56639" y="1068313"/>
                        <a:chExt cx="1616270" cy="1274690"/>
                      </a:xfrm>
                    </p:grpSpPr>
                    <p:pic>
                      <p:nvPicPr>
                        <p:cNvPr id="97" name="Picture 2" descr="C:\Coding\Projects\DepthEnhancementTool\DET\DETTest\Newspaper\log\cReferenceDepth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39" y="1068313"/>
                          <a:ext cx="1444984" cy="108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8" name="Picture 4" descr="C:\Coding\Projects\DepthEnhancementTool\DET\DETTest\Newspaper\src_view_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49" y="1262882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59879" y="3409677"/>
                        <a:ext cx="1613030" cy="3065964"/>
                        <a:chOff x="59837" y="1317885"/>
                        <a:chExt cx="1613030" cy="3065964"/>
                      </a:xfrm>
                    </p:grpSpPr>
                    <p:pic>
                      <p:nvPicPr>
                        <p:cNvPr id="95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37" y="1317885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6" name="Picture 3" descr="C:\Coding\Projects\DepthEnhancementTool\DET\DETTest\Newspaper\src_view_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69" y="3307150"/>
                          <a:ext cx="1435598" cy="107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aphicFrame>
                <p:nvGraphicFramePr>
                  <p:cNvPr id="87" name="Object 8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537166333"/>
                      </p:ext>
                    </p:extLst>
                  </p:nvPr>
                </p:nvGraphicFramePr>
                <p:xfrm>
                  <a:off x="381571" y="1061120"/>
                  <a:ext cx="719137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0621" name="Equation" r:id="rId11" imgW="380880" imgH="177480" progId="Equation.3">
                          <p:embed/>
                        </p:oleObj>
                      </mc:Choice>
                      <mc:Fallback>
                        <p:oleObj name="Equation" r:id="rId11" imgW="3808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571" y="1061120"/>
                                <a:ext cx="719137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Object 8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53043466"/>
                      </p:ext>
                    </p:extLst>
                  </p:nvPr>
                </p:nvGraphicFramePr>
                <p:xfrm>
                  <a:off x="392683" y="4794920"/>
                  <a:ext cx="695325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0622" name="Equation" r:id="rId13" imgW="368280" imgH="177480" progId="Equation.3">
                          <p:embed/>
                        </p:oleObj>
                      </mc:Choice>
                      <mc:Fallback>
                        <p:oleObj name="Equation" r:id="rId13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2683" y="4794920"/>
                                <a:ext cx="695325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61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40" y="344295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9" name="TextBox 98"/>
              <p:cNvSpPr txBox="1"/>
              <p:nvPr/>
            </p:nvSpPr>
            <p:spPr>
              <a:xfrm>
                <a:off x="2471898" y="4482286"/>
                <a:ext cx="21685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Vijaya" pitchFamily="34" charset="0"/>
                    <a:cs typeface="Vijaya" pitchFamily="34" charset="0"/>
                  </a:rPr>
                  <a:t>Masked Inter-view </a:t>
                </a:r>
              </a:p>
              <a:p>
                <a:pPr algn="ctr"/>
                <a:r>
                  <a:rPr lang="en-US" b="1" dirty="0" smtClean="0">
                    <a:latin typeface="Vijaya" pitchFamily="34" charset="0"/>
                    <a:cs typeface="Vijaya" pitchFamily="34" charset="0"/>
                  </a:rPr>
                  <a:t>Connection Information</a:t>
                </a:r>
                <a:endParaRPr lang="en-US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pic>
          <p:nvPicPr>
            <p:cNvPr id="101" name="Picture 100" descr="C:\Coding\Projects\SDIBR\ConnectionInfoViewSynthesis\CVSynthesis\CVSTest\v1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124" y="3334782"/>
              <a:ext cx="1432458" cy="1074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2558972" y="841563"/>
            <a:ext cx="190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Warped views </a:t>
            </a:r>
          </a:p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at virtual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v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iewpoint n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234386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23" name="Equation" r:id="rId17" imgW="545760" imgH="177480" progId="Equation.3">
                  <p:embed/>
                </p:oleObj>
              </mc:Choice>
              <mc:Fallback>
                <p:oleObj name="Equation" r:id="rId17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ight Arrow 102"/>
          <p:cNvSpPr/>
          <p:nvPr/>
        </p:nvSpPr>
        <p:spPr>
          <a:xfrm>
            <a:off x="5835402" y="4311800"/>
            <a:ext cx="239172" cy="85799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cxnSp>
        <p:nvCxnSpPr>
          <p:cNvPr id="29" name="Elbow Connector 28"/>
          <p:cNvCxnSpPr>
            <a:stCxn id="101" idx="3"/>
            <a:endCxn id="25" idx="0"/>
          </p:cNvCxnSpPr>
          <p:nvPr/>
        </p:nvCxnSpPr>
        <p:spPr>
          <a:xfrm>
            <a:off x="4228128" y="3871954"/>
            <a:ext cx="2475477" cy="41136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75" idx="3"/>
            <a:endCxn id="25" idx="0"/>
          </p:cNvCxnSpPr>
          <p:nvPr/>
        </p:nvCxnSpPr>
        <p:spPr>
          <a:xfrm>
            <a:off x="4228128" y="2021956"/>
            <a:ext cx="2475477" cy="2261363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77" idx="3"/>
            <a:endCxn id="25" idx="2"/>
          </p:cNvCxnSpPr>
          <p:nvPr/>
        </p:nvCxnSpPr>
        <p:spPr>
          <a:xfrm flipV="1">
            <a:off x="4225207" y="5197719"/>
            <a:ext cx="2478398" cy="54269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60462" y="1061120"/>
            <a:ext cx="8884232" cy="5270778"/>
            <a:chOff x="160462" y="1061120"/>
            <a:chExt cx="8884232" cy="5270778"/>
          </a:xfrm>
        </p:grpSpPr>
        <p:grpSp>
          <p:nvGrpSpPr>
            <p:cNvPr id="26" name="Group 25"/>
            <p:cNvGrpSpPr/>
            <p:nvPr/>
          </p:nvGrpSpPr>
          <p:grpSpPr>
            <a:xfrm>
              <a:off x="160462" y="1061120"/>
              <a:ext cx="8698064" cy="5270778"/>
              <a:chOff x="174422" y="1061120"/>
              <a:chExt cx="8698064" cy="527077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74422" y="1061120"/>
                <a:ext cx="8698064" cy="5270778"/>
                <a:chOff x="372916" y="1061120"/>
                <a:chExt cx="8698064" cy="5270778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372916" y="1061120"/>
                  <a:ext cx="8698064" cy="5270778"/>
                  <a:chOff x="372916" y="1061120"/>
                  <a:chExt cx="8698064" cy="5270778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372916" y="1061120"/>
                    <a:ext cx="8698064" cy="5270778"/>
                    <a:chOff x="372916" y="1061120"/>
                    <a:chExt cx="8698064" cy="5270778"/>
                  </a:xfrm>
                </p:grpSpPr>
                <p:graphicFrame>
                  <p:nvGraphicFramePr>
                    <p:cNvPr id="47" name="Object 4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484134274"/>
                        </p:ext>
                      </p:extLst>
                    </p:nvPr>
                  </p:nvGraphicFramePr>
                  <p:xfrm>
                    <a:off x="7993068" y="3845250"/>
                    <a:ext cx="1077912" cy="34131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2214" name="Equation" r:id="rId4" imgW="571320" imgH="177480" progId="Equation.3">
                            <p:embed/>
                          </p:oleObj>
                        </mc:Choice>
                        <mc:Fallback>
                          <p:oleObj name="Equation" r:id="rId4" imgW="571320" imgH="1774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5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993068" y="3845250"/>
                                  <a:ext cx="1077912" cy="34131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62" name="Right Arrow 61"/>
                    <p:cNvSpPr/>
                    <p:nvPr/>
                  </p:nvSpPr>
                  <p:spPr>
                    <a:xfrm>
                      <a:off x="7548678" y="4305443"/>
                      <a:ext cx="23917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pic>
                  <p:nvPicPr>
                    <p:cNvPr id="71" name="Picture 3" descr="C:\Coding\Projects\SDIBR\ConnectionInfoViewSynthesis\CVSynthesis\CVSTest\log\cWarpInfo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62617" y="4221396"/>
                      <a:ext cx="1441201" cy="108090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3005203" y="1484784"/>
                      <a:ext cx="1435379" cy="4792801"/>
                      <a:chOff x="2141597" y="1218962"/>
                      <a:chExt cx="1435379" cy="4792801"/>
                    </a:xfrm>
                  </p:grpSpPr>
                  <p:pic>
                    <p:nvPicPr>
                      <p:cNvPr id="75" name="Picture 74" descr="C:\Coding\Projects\SDIBR\ConnectionInfoViewSynthesis\CVSynthesis\CVSTest\v0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518" y="1218962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7" name="Picture 76" descr="C:\Coding\Projects\SDIBR\ConnectionInfoViewSynthesis\CVSynthesis\CVSTest\v2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97" y="4937420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78" name="Right Arrow 77"/>
                    <p:cNvSpPr/>
                    <p:nvPr/>
                  </p:nvSpPr>
                  <p:spPr>
                    <a:xfrm>
                      <a:off x="1891920" y="158047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79" name="Right Arrow 78"/>
                    <p:cNvSpPr/>
                    <p:nvPr/>
                  </p:nvSpPr>
                  <p:spPr>
                    <a:xfrm>
                      <a:off x="1891920" y="344295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80" name="Right Arrow 79"/>
                    <p:cNvSpPr/>
                    <p:nvPr/>
                  </p:nvSpPr>
                  <p:spPr>
                    <a:xfrm>
                      <a:off x="1891920" y="529236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grpSp>
                  <p:nvGrpSpPr>
                    <p:cNvPr id="84" name="Group 83"/>
                    <p:cNvGrpSpPr/>
                    <p:nvPr/>
                  </p:nvGrpSpPr>
                  <p:grpSpPr>
                    <a:xfrm>
                      <a:off x="372916" y="1061120"/>
                      <a:ext cx="1618084" cy="5270778"/>
                      <a:chOff x="372916" y="1061120"/>
                      <a:chExt cx="1618084" cy="5270778"/>
                    </a:xfrm>
                  </p:grpSpPr>
                  <p:grpSp>
                    <p:nvGrpSpPr>
                      <p:cNvPr id="85" name="Group 84"/>
                      <p:cNvGrpSpPr/>
                      <p:nvPr/>
                    </p:nvGrpSpPr>
                    <p:grpSpPr>
                      <a:xfrm>
                        <a:off x="372916" y="1393726"/>
                        <a:ext cx="1618084" cy="4938172"/>
                        <a:chOff x="880542" y="1124744"/>
                        <a:chExt cx="1618084" cy="4938172"/>
                      </a:xfrm>
                    </p:grpSpPr>
                    <p:pic>
                      <p:nvPicPr>
                        <p:cNvPr id="91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0542" y="4830893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89" name="Group 88"/>
                        <p:cNvGrpSpPr/>
                        <p:nvPr/>
                      </p:nvGrpSpPr>
                      <p:grpSpPr>
                        <a:xfrm>
                          <a:off x="882356" y="1124744"/>
                          <a:ext cx="1616270" cy="4938172"/>
                          <a:chOff x="56639" y="1537469"/>
                          <a:chExt cx="1616270" cy="4938172"/>
                        </a:xfrm>
                      </p:grpSpPr>
                      <p:grpSp>
                        <p:nvGrpSpPr>
                          <p:cNvPr id="93" name="Group 92"/>
                          <p:cNvGrpSpPr/>
                          <p:nvPr/>
                        </p:nvGrpSpPr>
                        <p:grpSpPr>
                          <a:xfrm>
                            <a:off x="56639" y="1537469"/>
                            <a:ext cx="1616270" cy="1274690"/>
                            <a:chOff x="56639" y="1068313"/>
                            <a:chExt cx="1616270" cy="1274690"/>
                          </a:xfrm>
                        </p:grpSpPr>
                        <p:pic>
                          <p:nvPicPr>
                            <p:cNvPr id="97" name="Picture 2" descr="C:\Coding\Projects\DepthEnhancementTool\DET\DETTest\Newspaper\log\cReferenceDepth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639" y="1068313"/>
                              <a:ext cx="1444984" cy="108367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8" name="Picture 4" descr="C:\Coding\Projects\DepthEnhancementTool\DET\DETTest\Newspaper\src_view_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2749" y="1262882"/>
                              <a:ext cx="1440160" cy="108012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94" name="Group 93"/>
                          <p:cNvGrpSpPr/>
                          <p:nvPr/>
                        </p:nvGrpSpPr>
                        <p:grpSpPr>
                          <a:xfrm>
                            <a:off x="59879" y="3409677"/>
                            <a:ext cx="1613030" cy="3065964"/>
                            <a:chOff x="59837" y="1317885"/>
                            <a:chExt cx="1613030" cy="3065964"/>
                          </a:xfrm>
                        </p:grpSpPr>
                        <p:pic>
                          <p:nvPicPr>
                            <p:cNvPr id="95" name="Picture 4" descr="C:\Coding\Projects\DepthEnhancementTool\DET\DETTest\Newspaper\log\cReferenceDepth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9837" y="1317885"/>
                              <a:ext cx="1444985" cy="10836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6" name="Picture 3" descr="C:\Coding\Projects\DepthEnhancementTool\DET\DETTest\Newspaper\src_view_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7269" y="3307150"/>
                              <a:ext cx="1435598" cy="107669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graphicFrame>
                    <p:nvGraphicFramePr>
                      <p:cNvPr id="87" name="Object 8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085841313"/>
                          </p:ext>
                        </p:extLst>
                      </p:nvPr>
                    </p:nvGraphicFramePr>
                    <p:xfrm>
                      <a:off x="381571" y="1061120"/>
                      <a:ext cx="719137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82215" name="Equation" r:id="rId13" imgW="380880" imgH="177480" progId="Equation.3">
                              <p:embed/>
                            </p:oleObj>
                          </mc:Choice>
                          <mc:Fallback>
                            <p:oleObj name="Equation" r:id="rId13" imgW="3808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4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81571" y="1061120"/>
                                    <a:ext cx="719137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88" name="Object 87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166033111"/>
                          </p:ext>
                        </p:extLst>
                      </p:nvPr>
                    </p:nvGraphicFramePr>
                    <p:xfrm>
                      <a:off x="392683" y="4794920"/>
                      <a:ext cx="695325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82216" name="Equation" r:id="rId15" imgW="368280" imgH="177480" progId="Equation.3">
                              <p:embed/>
                            </p:oleObj>
                          </mc:Choice>
                          <mc:Fallback>
                            <p:oleObj name="Equation" r:id="rId15" imgW="3682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6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92683" y="4794920"/>
                                    <a:ext cx="695325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pic>
                  <p:nvPicPr>
                    <p:cNvPr id="61" name="Picture 2" descr="C:\Coding\Projects\DepthEnhancementTool\DET\DETTest\Newspaper\src_view_1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0840" y="3442953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2471898" y="4482286"/>
                    <a:ext cx="216854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Masked Inter-view </a:t>
                    </a:r>
                  </a:p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Connection Information</a:t>
                    </a:r>
                    <a:endParaRPr lang="en-US" b="1" dirty="0"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</p:grpSp>
            <p:pic>
              <p:nvPicPr>
                <p:cNvPr id="101" name="Picture 100" descr="C:\Coding\Projects\SDIBR\ConnectionInfoViewSynthesis\CVSynthesis\CVSTest\v1.bmp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124" y="3334782"/>
                  <a:ext cx="1432458" cy="1074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Rectangle 24"/>
              <p:cNvSpPr/>
              <p:nvPr/>
            </p:nvSpPr>
            <p:spPr>
              <a:xfrm>
                <a:off x="6123434" y="4283319"/>
                <a:ext cx="1188261" cy="9144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Connection-Adaptive </a:t>
                </a:r>
              </a:p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Pixel Intensity Estimation</a:t>
                </a:r>
                <a:endParaRPr lang="en-US" sz="14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</p:grpSp>
        <p:pic>
          <p:nvPicPr>
            <p:cNvPr id="76070" name="Picture 294" descr="C:\Coding\Projects\DepthEnhancementTool\DET\DETTest\Newspaper\VSRS3.5_VirtualView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4446" y="4186563"/>
              <a:ext cx="1450248" cy="1087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2558972" y="841563"/>
            <a:ext cx="190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Warped views </a:t>
            </a:r>
          </a:p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at virtual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v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iewpoint n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257426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7" name="Equation" r:id="rId20" imgW="545760" imgH="177480" progId="Equation.3">
                  <p:embed/>
                </p:oleObj>
              </mc:Choice>
              <mc:Fallback>
                <p:oleObj name="Equation" r:id="rId20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Rendering with 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Connection Information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34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136" name="Straight Arrow Connector 135"/>
          <p:cNvCxnSpPr/>
          <p:nvPr/>
        </p:nvCxnSpPr>
        <p:spPr>
          <a:xfrm>
            <a:off x="1945845" y="3608383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1945845" y="4279448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2"/>
          </p:cNvCxnSpPr>
          <p:nvPr/>
        </p:nvCxnSpPr>
        <p:spPr>
          <a:xfrm flipV="1">
            <a:off x="2576256" y="395197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935008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58944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076056" y="3092911"/>
            <a:ext cx="3721477" cy="1624826"/>
            <a:chOff x="5032183" y="2674780"/>
            <a:chExt cx="3721477" cy="1624826"/>
          </a:xfrm>
        </p:grpSpPr>
        <p:sp>
          <p:nvSpPr>
            <p:cNvPr id="30" name="Rectangle 29"/>
            <p:cNvSpPr/>
            <p:nvPr/>
          </p:nvSpPr>
          <p:spPr>
            <a:xfrm>
              <a:off x="6660875" y="2674780"/>
              <a:ext cx="914400" cy="85417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rPr>
                <a:t>VSRS 3.5</a:t>
              </a:r>
              <a:endParaRPr lang="en-US" dirty="0">
                <a:solidFill>
                  <a:schemeClr val="tx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6406751" y="3394859"/>
              <a:ext cx="254124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30" idx="3"/>
              <a:endCxn id="36" idx="1"/>
            </p:cNvCxnSpPr>
            <p:nvPr/>
          </p:nvCxnSpPr>
          <p:spPr>
            <a:xfrm flipV="1">
              <a:off x="7575275" y="3092912"/>
              <a:ext cx="247253" cy="89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Picture 294" descr="C:\Coding\Projects\DepthEnhancementTool\DET\DETTest\Newspaper\VSRS3.5_VirtualView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2528" y="2743737"/>
              <a:ext cx="931132" cy="698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5032183" y="2708802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600" dirty="0" smtClean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Depth Maps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V="1">
              <a:off x="7413414" y="3538876"/>
              <a:ext cx="0" cy="3054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837350" y="3538876"/>
              <a:ext cx="0" cy="3054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264186" y="3930274"/>
              <a:ext cx="184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Multi View Video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6411304" y="2934555"/>
              <a:ext cx="2541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>
            <a:off x="4716016" y="1628800"/>
            <a:ext cx="0" cy="396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490364" y="1511324"/>
            <a:ext cx="3903352" cy="3200169"/>
            <a:chOff x="575328" y="1925665"/>
            <a:chExt cx="3903352" cy="3200169"/>
          </a:xfrm>
        </p:grpSpPr>
        <p:sp>
          <p:nvSpPr>
            <p:cNvPr id="17" name="TextBox 16"/>
            <p:cNvSpPr txBox="1"/>
            <p:nvPr/>
          </p:nvSpPr>
          <p:spPr>
            <a:xfrm>
              <a:off x="1785780" y="4756502"/>
              <a:ext cx="1841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Multi View Video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75328" y="1925665"/>
              <a:ext cx="3903352" cy="2746137"/>
              <a:chOff x="575328" y="1925665"/>
              <a:chExt cx="3903352" cy="2746137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575328" y="1925665"/>
                <a:ext cx="3903352" cy="2746137"/>
                <a:chOff x="2666350" y="1700808"/>
                <a:chExt cx="3903352" cy="2746137"/>
              </a:xfrm>
            </p:grpSpPr>
            <p:grpSp>
              <p:nvGrpSpPr>
                <p:cNvPr id="29" name="Group 28"/>
                <p:cNvGrpSpPr/>
                <p:nvPr/>
              </p:nvGrpSpPr>
              <p:grpSpPr>
                <a:xfrm>
                  <a:off x="4040918" y="2276872"/>
                  <a:ext cx="2346909" cy="1864586"/>
                  <a:chOff x="5676503" y="1924455"/>
                  <a:chExt cx="2346909" cy="1864586"/>
                </a:xfrm>
              </p:grpSpPr>
              <p:sp>
                <p:nvSpPr>
                  <p:cNvPr id="4" name="Rectangle 3"/>
                  <p:cNvSpPr/>
                  <p:nvPr/>
                </p:nvSpPr>
                <p:spPr>
                  <a:xfrm>
                    <a:off x="5930627" y="2934868"/>
                    <a:ext cx="914400" cy="854173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solidFill>
                      <a:schemeClr val="tx2">
                        <a:lumMod val="20000"/>
                        <a:lumOff val="8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tx1"/>
                        </a:solidFill>
                        <a:latin typeface="Times New Roman" pitchFamily="18" charset="0"/>
                        <a:ea typeface="Tahoma" pitchFamily="34" charset="0"/>
                        <a:cs typeface="Times New Roman" pitchFamily="18" charset="0"/>
                      </a:rPr>
                      <a:t>VSRS+</a:t>
                    </a:r>
                    <a:endParaRPr lang="en-US" dirty="0">
                      <a:solidFill>
                        <a:schemeClr val="tx1"/>
                      </a:solidFill>
                      <a:latin typeface="Times New Roman" pitchFamily="18" charset="0"/>
                      <a:ea typeface="Tahoma" pitchFamily="34" charset="0"/>
                      <a:cs typeface="Times New Roman" pitchFamily="18" charset="0"/>
                    </a:endParaRPr>
                  </a:p>
                </p:txBody>
              </p:sp>
              <p:cxnSp>
                <p:nvCxnSpPr>
                  <p:cNvPr id="12" name="Straight Arrow Connector 11"/>
                  <p:cNvCxnSpPr>
                    <a:endCxn id="4" idx="1"/>
                  </p:cNvCxnSpPr>
                  <p:nvPr/>
                </p:nvCxnSpPr>
                <p:spPr>
                  <a:xfrm>
                    <a:off x="5676503" y="3361954"/>
                    <a:ext cx="254124" cy="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Arrow Connector 13"/>
                  <p:cNvCxnSpPr>
                    <a:stCxn id="4" idx="3"/>
                    <a:endCxn id="117" idx="1"/>
                  </p:cNvCxnSpPr>
                  <p:nvPr/>
                </p:nvCxnSpPr>
                <p:spPr>
                  <a:xfrm flipV="1">
                    <a:off x="6845027" y="3353000"/>
                    <a:ext cx="247253" cy="8955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115" name="Picture 4" descr="C:\Coding\Projects\SDIBR\ConnectionInfoViewSynthesis\CVSynthesis\CVSTest\log\cInfo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25952" y="1924455"/>
                    <a:ext cx="920694" cy="690521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17" name="Picture 294" descr="C:\Coding\Projects\DepthEnhancementTool\DET\DETTest\Newspaper\VSRS3.5_VirtualView.bmp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92280" y="3003825"/>
                    <a:ext cx="931132" cy="69834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2" name="TextBox 31"/>
                <p:cNvSpPr txBox="1"/>
                <p:nvPr/>
              </p:nvSpPr>
              <p:spPr>
                <a:xfrm>
                  <a:off x="3642295" y="1700808"/>
                  <a:ext cx="211147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Times New Roman" pitchFamily="18" charset="0"/>
                      <a:cs typeface="Times New Roman" pitchFamily="18" charset="0"/>
                    </a:rPr>
                    <a:t>Inter-view </a:t>
                  </a:r>
                </a:p>
                <a:p>
                  <a:pPr algn="ctr"/>
                  <a:r>
                    <a:rPr lang="en-US" sz="1600" dirty="0" smtClean="0">
                      <a:latin typeface="Times New Roman" pitchFamily="18" charset="0"/>
                      <a:cs typeface="Times New Roman" pitchFamily="18" charset="0"/>
                    </a:rPr>
                    <a:t>connection information</a:t>
                  </a:r>
                  <a:endParaRPr lang="en-US" sz="16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2666350" y="3321307"/>
                  <a:ext cx="119455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en-US" sz="1600" dirty="0" smtClean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 algn="ctr"/>
                  <a:r>
                    <a:rPr lang="en-US" sz="1600" dirty="0" smtClean="0">
                      <a:latin typeface="Times New Roman" pitchFamily="18" charset="0"/>
                      <a:cs typeface="Times New Roman" pitchFamily="18" charset="0"/>
                    </a:rPr>
                    <a:t>Depth Maps</a:t>
                  </a:r>
                  <a:endParaRPr lang="en-US" sz="16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19" name="TextBox 118"/>
                <p:cNvSpPr txBox="1"/>
                <p:nvPr/>
              </p:nvSpPr>
              <p:spPr>
                <a:xfrm>
                  <a:off x="5334556" y="4108391"/>
                  <a:ext cx="123514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Times New Roman" pitchFamily="18" charset="0"/>
                      <a:cs typeface="Times New Roman" pitchFamily="18" charset="0"/>
                    </a:rPr>
                    <a:t>Virtual View</a:t>
                  </a:r>
                  <a:endParaRPr lang="en-US" sz="16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130" name="Straight Arrow Connector 129"/>
                <p:cNvCxnSpPr/>
                <p:nvPr/>
              </p:nvCxnSpPr>
              <p:spPr>
                <a:xfrm>
                  <a:off x="5676141" y="4021433"/>
                  <a:ext cx="249153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Straight Arrow Connector 8"/>
              <p:cNvCxnSpPr>
                <a:stCxn id="115" idx="2"/>
                <a:endCxn id="4" idx="0"/>
              </p:cNvCxnSpPr>
              <p:nvPr/>
            </p:nvCxnSpPr>
            <p:spPr>
              <a:xfrm>
                <a:off x="2659692" y="3192250"/>
                <a:ext cx="1528" cy="3198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824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" y="270892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Depth Enhancement 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Tool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9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11777"/>
              </p:ext>
            </p:extLst>
          </p:nvPr>
        </p:nvGraphicFramePr>
        <p:xfrm>
          <a:off x="1885972" y="1772816"/>
          <a:ext cx="5372056" cy="4378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346"/>
                <a:gridCol w="931723"/>
                <a:gridCol w="840926"/>
                <a:gridCol w="623210"/>
                <a:gridCol w="598965"/>
                <a:gridCol w="824943"/>
                <a:gridCol w="824943"/>
              </a:tblGrid>
              <a:tr h="4267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Adaptive Conn. </a:t>
                      </a:r>
                      <a:endParaRPr lang="en-US" sz="1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39.46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38.13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37.00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30.70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MDCTA/ED→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045999"/>
              </p:ext>
            </p:extLst>
          </p:nvPr>
        </p:nvGraphicFramePr>
        <p:xfrm>
          <a:off x="1259632" y="1628800"/>
          <a:ext cx="6876483" cy="4378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346"/>
                <a:gridCol w="931723"/>
                <a:gridCol w="840926"/>
                <a:gridCol w="623210"/>
                <a:gridCol w="598965"/>
                <a:gridCol w="824943"/>
                <a:gridCol w="824943"/>
                <a:gridCol w="753423"/>
                <a:gridCol w="751004"/>
              </a:tblGrid>
              <a:tr h="4267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Adaptive Conn. </a:t>
                      </a:r>
                      <a:endParaRPr lang="en-US" sz="1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Adaptive </a:t>
                      </a:r>
                    </a:p>
                    <a:p>
                      <a:pPr algn="ctr"/>
                      <a:r>
                        <a:rPr lang="en-US" sz="1000" b="1" dirty="0" smtClean="0"/>
                        <a:t>Conn.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Fixed </a:t>
                      </a:r>
                    </a:p>
                    <a:p>
                      <a:pPr algn="ctr"/>
                      <a:r>
                        <a:rPr lang="en-US" sz="1000" b="1" baseline="0" dirty="0" smtClean="0"/>
                        <a:t>Conn.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39.46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36.88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36.89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29.60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29.37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29.85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30.70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30.81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34.10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34.43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2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MC-MDCTA/ED→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674287"/>
              </p:ext>
            </p:extLst>
          </p:nvPr>
        </p:nvGraphicFramePr>
        <p:xfrm>
          <a:off x="288293" y="1700808"/>
          <a:ext cx="8388163" cy="4378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27346"/>
                <a:gridCol w="931723"/>
                <a:gridCol w="840926"/>
                <a:gridCol w="623210"/>
                <a:gridCol w="598965"/>
                <a:gridCol w="824943"/>
                <a:gridCol w="824943"/>
                <a:gridCol w="753423"/>
                <a:gridCol w="751004"/>
                <a:gridCol w="755840"/>
                <a:gridCol w="755840"/>
              </a:tblGrid>
              <a:tr h="4267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MC-MDCTA/ED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Adaptive Conn. </a:t>
                      </a:r>
                      <a:endParaRPr lang="en-US" sz="10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Adaptive </a:t>
                      </a:r>
                    </a:p>
                    <a:p>
                      <a:pPr algn="ctr"/>
                      <a:r>
                        <a:rPr lang="en-US" sz="1000" b="1" dirty="0" smtClean="0"/>
                        <a:t>Conn.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Fixed </a:t>
                      </a:r>
                    </a:p>
                    <a:p>
                      <a:pPr algn="ctr"/>
                      <a:r>
                        <a:rPr lang="en-US" sz="1000" b="1" baseline="0" dirty="0" smtClean="0"/>
                        <a:t>Conn.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Adaptive 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Conn.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Fixed </a:t>
                      </a:r>
                    </a:p>
                    <a:p>
                      <a:pPr algn="ctr"/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</a:rPr>
                        <a:t>Conn.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39.46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38.58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38.58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x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x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38.11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38.29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36.88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37.04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29.60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29.85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29.38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29.80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30.70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30.81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30.55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31.20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34.10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34.43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34.04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34.30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2849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205" y="608400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38378" y="1297998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10279" y="322250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" y="3711102"/>
            <a:ext cx="4230596" cy="237290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528727" y="4161650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15" y="3738400"/>
            <a:ext cx="4181927" cy="234560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6193769" y="4317417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74239" y="590863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8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0584"/>
            <a:ext cx="4807805" cy="2716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02" y="775964"/>
            <a:ext cx="4807807" cy="2716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89396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159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7151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091568" y="3973463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5191" y="107387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27" y="3548460"/>
            <a:ext cx="4807807" cy="27167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94714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198870" y="384377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7" y="3789685"/>
            <a:ext cx="4317135" cy="243946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67" y="3789685"/>
            <a:ext cx="4355976" cy="2461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89396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Street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7151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4714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30" y="877912"/>
            <a:ext cx="4444568" cy="251147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4335027" y="1456708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53369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751074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22" y="3622775"/>
            <a:ext cx="4710004" cy="2661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89396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94714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954"/>
            <a:ext cx="4582269" cy="25892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7151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34" y="845518"/>
            <a:ext cx="4644008" cy="2624172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4335027" y="1456708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253369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751074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26" y="833525"/>
            <a:ext cx="4753746" cy="2662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616530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MDCTA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724128" y="2391395"/>
            <a:ext cx="1042297" cy="92380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19799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9635" y="1656742"/>
            <a:ext cx="281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Street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250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49" y="3495623"/>
            <a:ext cx="4898803" cy="276814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7956376" y="5227059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58308" y="60119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" y="3541172"/>
            <a:ext cx="4898803" cy="276814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3563279" y="516478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78" y="3717032"/>
            <a:ext cx="3658587" cy="2523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87870"/>
            <a:ext cx="3597314" cy="2499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79" y="910916"/>
            <a:ext cx="3676020" cy="25922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512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1173" y="3180038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09702" y="6013717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43608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16216" y="1874706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95711" y="4622949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04981" y="4581128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" y="2475973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Rendering with Structured-Depth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grpSp>
        <p:nvGrpSpPr>
          <p:cNvPr id="38" name="Group 37"/>
          <p:cNvGrpSpPr/>
          <p:nvPr/>
        </p:nvGrpSpPr>
        <p:grpSpPr>
          <a:xfrm>
            <a:off x="2339752" y="2060848"/>
            <a:ext cx="4608512" cy="3268298"/>
            <a:chOff x="5292080" y="2176811"/>
            <a:chExt cx="2880321" cy="2234313"/>
          </a:xfrm>
        </p:grpSpPr>
        <p:grpSp>
          <p:nvGrpSpPr>
            <p:cNvPr id="39" name="Group 38"/>
            <p:cNvGrpSpPr/>
            <p:nvPr/>
          </p:nvGrpSpPr>
          <p:grpSpPr>
            <a:xfrm>
              <a:off x="5292080" y="2176811"/>
              <a:ext cx="2880321" cy="2234313"/>
              <a:chOff x="5292080" y="2176811"/>
              <a:chExt cx="2880321" cy="223431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7" name="Straight Arrow Connector 56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68"/>
                <p:cNvSpPr/>
                <p:nvPr/>
              </p:nvSpPr>
              <p:spPr>
                <a:xfrm>
                  <a:off x="412811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719093" y="18380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Times New Roman" pitchFamily="18" charset="0"/>
                      <a:cs typeface="Times New Roman" pitchFamily="18" charset="0"/>
                    </a:rPr>
                    <a:t>Depth Enhancement Tool</a:t>
                  </a:r>
                </a:p>
              </p:txBody>
            </p:sp>
            <p:graphicFrame>
              <p:nvGraphicFramePr>
                <p:cNvPr id="73" name="Object 7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567376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446" name="Equation" r:id="rId3" imgW="1574640" imgH="177480" progId="Equation.3">
                        <p:embed/>
                      </p:oleObj>
                    </mc:Choice>
                    <mc:Fallback>
                      <p:oleObj name="Equation" r:id="rId3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74" name="Straight Arrow Connector 73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Rectangle 43"/>
              <p:cNvSpPr/>
              <p:nvPr/>
            </p:nvSpPr>
            <p:spPr>
              <a:xfrm>
                <a:off x="5382088" y="389975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9637" y="3904792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698485" y="3916336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53" name="Object 5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832436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447" name="Equation" r:id="rId5" imgW="1574640" imgH="203040" progId="Equation.3">
                      <p:embed/>
                    </p:oleObj>
                  </mc:Choice>
                  <mc:Fallback>
                    <p:oleObj name="Equation" r:id="rId5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0" name="Straight Arrow Connector 39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2904139" y="5469159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Enhanced Depth Maps (ED)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85020" y="1464618"/>
            <a:ext cx="407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MPEG Depth Maps (MPEG/D)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89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Principal Depth Map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54830" y="1419178"/>
            <a:ext cx="8646039" cy="4458094"/>
            <a:chOff x="326899" y="986161"/>
            <a:chExt cx="8646039" cy="4458094"/>
          </a:xfrm>
        </p:grpSpPr>
        <p:grpSp>
          <p:nvGrpSpPr>
            <p:cNvPr id="4" name="Group 3"/>
            <p:cNvGrpSpPr/>
            <p:nvPr/>
          </p:nvGrpSpPr>
          <p:grpSpPr>
            <a:xfrm>
              <a:off x="326899" y="986161"/>
              <a:ext cx="8646039" cy="4458094"/>
              <a:chOff x="326899" y="986161"/>
              <a:chExt cx="8646039" cy="445809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26899" y="986161"/>
                <a:ext cx="8646039" cy="4458094"/>
                <a:chOff x="-222976" y="986161"/>
                <a:chExt cx="8749645" cy="4458094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-222976" y="986161"/>
                  <a:ext cx="8749645" cy="4177151"/>
                  <a:chOff x="-222976" y="986161"/>
                  <a:chExt cx="8749645" cy="4177151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-222976" y="986161"/>
                    <a:ext cx="8749645" cy="4177151"/>
                    <a:chOff x="-150163" y="986161"/>
                    <a:chExt cx="8749645" cy="4177151"/>
                  </a:xfrm>
                </p:grpSpPr>
                <p:grpSp>
                  <p:nvGrpSpPr>
                    <p:cNvPr id="50" name="Group 49"/>
                    <p:cNvGrpSpPr/>
                    <p:nvPr/>
                  </p:nvGrpSpPr>
                  <p:grpSpPr>
                    <a:xfrm>
                      <a:off x="-150163" y="1700808"/>
                      <a:ext cx="6875629" cy="2952328"/>
                      <a:chOff x="-256165" y="1408633"/>
                      <a:chExt cx="6875629" cy="2952328"/>
                    </a:xfrm>
                  </p:grpSpPr>
                  <p:sp>
                    <p:nvSpPr>
                      <p:cNvPr id="3" name="Rectangle 2"/>
                      <p:cNvSpPr/>
                      <p:nvPr/>
                    </p:nvSpPr>
                    <p:spPr>
                      <a:xfrm>
                        <a:off x="2770386" y="2356976"/>
                        <a:ext cx="2467683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Depth Consistency </a:t>
                        </a:r>
                        <a:r>
                          <a:rPr lang="en-US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Testing</a:t>
                        </a:r>
                        <a:endParaRPr lang="en-US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graphicFrame>
                    <p:nvGraphicFramePr>
                      <p:cNvPr id="7" name="Object 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662627810"/>
                          </p:ext>
                        </p:extLst>
                      </p:nvPr>
                    </p:nvGraphicFramePr>
                    <p:xfrm>
                      <a:off x="4521200" y="3346450"/>
                      <a:ext cx="101600" cy="165100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7186" name="Equation" r:id="rId4" imgW="101520" imgH="164880" progId="Equation.3">
                              <p:embed/>
                            </p:oleObj>
                          </mc:Choice>
                          <mc:Fallback>
                            <p:oleObj name="Equation" r:id="rId4" imgW="101520" imgH="164880" progId="Equation.3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5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21200" y="3346450"/>
                                    <a:ext cx="1016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pSp>
                    <p:nvGrpSpPr>
                      <p:cNvPr id="5" name="Group 4"/>
                      <p:cNvGrpSpPr/>
                      <p:nvPr/>
                    </p:nvGrpSpPr>
                    <p:grpSpPr>
                      <a:xfrm>
                        <a:off x="-256165" y="1932005"/>
                        <a:ext cx="2662373" cy="2169835"/>
                        <a:chOff x="-258458" y="1976383"/>
                        <a:chExt cx="2662373" cy="2169835"/>
                      </a:xfrm>
                    </p:grpSpPr>
                    <p:pic>
                      <p:nvPicPr>
                        <p:cNvPr id="19" name="Picture 3" descr="C:\Papers\Publish\EUSIPCO\Presentation\WarpDepth2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58458" y="1976383"/>
                          <a:ext cx="1864142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8" name="Picture 2" descr="C:\Papers\Publish\EUSIPCO\Presentation\WarpDepth11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88" y="2532162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3" name="Picture 7" descr="C:\Papers\Publish\EUSIPCO\Presentation\WarpDepth0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72" y="2748186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5424353" y="1408633"/>
                        <a:ext cx="936104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Inter-view</a:t>
                        </a:r>
                      </a:p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connection Information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5424636" y="3308859"/>
                        <a:ext cx="935821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Consistent Depth Values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cxnSp>
                    <p:nvCxnSpPr>
                      <p:cNvPr id="43" name="Elbow Connector 42"/>
                      <p:cNvCxnSpPr>
                        <a:stCxn id="3" idx="0"/>
                        <a:endCxn id="28" idx="1"/>
                      </p:cNvCxnSpPr>
                      <p:nvPr/>
                    </p:nvCxnSpPr>
                    <p:spPr>
                      <a:xfrm rot="5400000" flipH="1" flipV="1">
                        <a:off x="4503144" y="1435768"/>
                        <a:ext cx="422292" cy="1420125"/>
                      </a:xfrm>
                      <a:prstGeom prst="bentConnector2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Arrow Connector 46"/>
                      <p:cNvCxnSpPr>
                        <a:stCxn id="28" idx="3"/>
                        <a:endCxn id="56" idx="1"/>
                      </p:cNvCxnSpPr>
                      <p:nvPr/>
                    </p:nvCxnSpPr>
                    <p:spPr>
                      <a:xfrm flipV="1">
                        <a:off x="6360457" y="1932672"/>
                        <a:ext cx="259007" cy="201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/>
                      <p:cNvCxnSpPr>
                        <a:stCxn id="29" idx="3"/>
                        <a:endCxn id="41" idx="1"/>
                      </p:cNvCxnSpPr>
                      <p:nvPr/>
                    </p:nvCxnSpPr>
                    <p:spPr>
                      <a:xfrm>
                        <a:off x="6360457" y="3834910"/>
                        <a:ext cx="248443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/>
                      <p:cNvCxnSpPr/>
                      <p:nvPr/>
                    </p:nvCxnSpPr>
                    <p:spPr>
                      <a:xfrm>
                        <a:off x="2406032" y="2892783"/>
                        <a:ext cx="364354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1" name="Rectangle 50"/>
                    <p:cNvSpPr/>
                    <p:nvPr/>
                  </p:nvSpPr>
                  <p:spPr>
                    <a:xfrm>
                      <a:off x="6714902" y="986161"/>
                      <a:ext cx="1874018" cy="584775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Inter-view  </a:t>
                      </a:r>
                    </a:p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Connection Information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52" name="Rectangle 51"/>
                    <p:cNvSpPr/>
                    <p:nvPr/>
                  </p:nvSpPr>
                  <p:spPr>
                    <a:xfrm>
                      <a:off x="6725466" y="4824758"/>
                      <a:ext cx="1874016" cy="338554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Principal Depth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Map</a:t>
                      </a:r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88193" y="4449466"/>
                      <a:ext cx="2186125" cy="338554"/>
                    </a:xfrm>
                    <a:prstGeom prst="rect">
                      <a:avLst/>
                    </a:prstGeom>
                    <a:ln w="19050">
                      <a:solidFill>
                        <a:schemeClr val="tx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Estimated Depth Maps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cxnSp>
                <p:nvCxnSpPr>
                  <p:cNvPr id="6" name="Straight Arrow Connector 5"/>
                  <p:cNvCxnSpPr>
                    <a:stCxn id="28" idx="2"/>
                    <a:endCxn id="29" idx="0"/>
                  </p:cNvCxnSpPr>
                  <p:nvPr/>
                </p:nvCxnSpPr>
                <p:spPr>
                  <a:xfrm>
                    <a:off x="5925594" y="2752910"/>
                    <a:ext cx="142" cy="848124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5" name="Object 3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1965205"/>
                    </p:ext>
                  </p:extLst>
                </p:nvPr>
              </p:nvGraphicFramePr>
              <p:xfrm>
                <a:off x="7445644" y="5111721"/>
                <a:ext cx="288032" cy="3325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7187" name="Equation" r:id="rId9" imgW="164880" imgH="190440" progId="Equation.3">
                        <p:embed/>
                      </p:oleObj>
                    </mc:Choice>
                    <mc:Fallback>
                      <p:oleObj name="Equation" r:id="rId9" imgW="164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445644" y="5111721"/>
                              <a:ext cx="288032" cy="3325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pic>
            <p:nvPicPr>
              <p:cNvPr id="56" name="Picture 4" descr="C:\Coding\Projects\SDIBR\ConnectionInfoViewSynthesis\CVSynthesis\CVSTest\log\cInfo.bmp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1112" y="1534325"/>
                <a:ext cx="1841389" cy="138104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532" descr="C:\Coding\Projects\DepthEnhancementTool\DET\DETTest\Newspaper\log\EnhancedDepthMap01.bm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0673" y="3428735"/>
                <a:ext cx="1862265" cy="1396699"/>
              </a:xfrm>
              <a:prstGeom prst="rect">
                <a:avLst/>
              </a:prstGeom>
              <a:noFill/>
              <a:ln w="19050">
                <a:solidFill>
                  <a:schemeClr val="tx1">
                    <a:alpha val="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" name="Elbow Connector 12"/>
            <p:cNvCxnSpPr>
              <a:stCxn id="3" idx="2"/>
              <a:endCxn id="29" idx="1"/>
            </p:cNvCxnSpPr>
            <p:nvPr/>
          </p:nvCxnSpPr>
          <p:spPr>
            <a:xfrm rot="16200000" flipH="1">
              <a:off x="5025722" y="3212375"/>
              <a:ext cx="425832" cy="140358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7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Structured Depth Maps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15860" y="2420888"/>
            <a:ext cx="8235939" cy="2519857"/>
            <a:chOff x="515860" y="1052736"/>
            <a:chExt cx="8235939" cy="2519857"/>
          </a:xfrm>
        </p:grpSpPr>
        <p:grpSp>
          <p:nvGrpSpPr>
            <p:cNvPr id="47" name="Group 46"/>
            <p:cNvGrpSpPr/>
            <p:nvPr/>
          </p:nvGrpSpPr>
          <p:grpSpPr>
            <a:xfrm>
              <a:off x="515860" y="1052736"/>
              <a:ext cx="8235939" cy="2519857"/>
              <a:chOff x="219302" y="1545021"/>
              <a:chExt cx="8235939" cy="251985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9302" y="1545021"/>
                <a:ext cx="8235939" cy="2519857"/>
                <a:chOff x="219302" y="1197458"/>
                <a:chExt cx="8235939" cy="2519857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219302" y="1485490"/>
                  <a:ext cx="8235939" cy="2231825"/>
                  <a:chOff x="143102" y="2300212"/>
                  <a:chExt cx="8235939" cy="2231825"/>
                </a:xfrm>
              </p:grpSpPr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143102" y="2300212"/>
                    <a:ext cx="8235939" cy="2231825"/>
                    <a:chOff x="143102" y="2300212"/>
                    <a:chExt cx="8235939" cy="2231825"/>
                  </a:xfrm>
                </p:grpSpPr>
                <p:grpSp>
                  <p:nvGrpSpPr>
                    <p:cNvPr id="68" name="Group 67"/>
                    <p:cNvGrpSpPr/>
                    <p:nvPr/>
                  </p:nvGrpSpPr>
                  <p:grpSpPr>
                    <a:xfrm>
                      <a:off x="143102" y="2300212"/>
                      <a:ext cx="8012061" cy="2231825"/>
                      <a:chOff x="143102" y="2300212"/>
                      <a:chExt cx="8012061" cy="2231825"/>
                    </a:xfrm>
                  </p:grpSpPr>
                  <p:grpSp>
                    <p:nvGrpSpPr>
                      <p:cNvPr id="73" name="Group 72"/>
                      <p:cNvGrpSpPr/>
                      <p:nvPr/>
                    </p:nvGrpSpPr>
                    <p:grpSpPr>
                      <a:xfrm>
                        <a:off x="143102" y="2300212"/>
                        <a:ext cx="8012061" cy="2231825"/>
                        <a:chOff x="143102" y="2300212"/>
                        <a:chExt cx="8012061" cy="2231825"/>
                      </a:xfrm>
                    </p:grpSpPr>
                    <p:grpSp>
                      <p:nvGrpSpPr>
                        <p:cNvPr id="75" name="Group 74"/>
                        <p:cNvGrpSpPr/>
                        <p:nvPr/>
                      </p:nvGrpSpPr>
                      <p:grpSpPr>
                        <a:xfrm>
                          <a:off x="1609719" y="2430130"/>
                          <a:ext cx="6545444" cy="2101907"/>
                          <a:chOff x="1926419" y="2420605"/>
                          <a:chExt cx="6545444" cy="2101907"/>
                        </a:xfrm>
                      </p:grpSpPr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1926419" y="3400200"/>
                            <a:ext cx="1863199" cy="369332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 lvl="0" algn="ctr"/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Principal Depth </a:t>
                            </a:r>
                            <a:r>
                              <a:rPr lang="en-US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Map</a:t>
                            </a:r>
                          </a:p>
                        </p:txBody>
                      </p:sp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>
                            <a:off x="3795862" y="2420605"/>
                            <a:ext cx="4676001" cy="2101907"/>
                            <a:chOff x="3236819" y="2420605"/>
                            <a:chExt cx="4676001" cy="2101907"/>
                          </a:xfrm>
                        </p:grpSpPr>
                        <p:sp>
                          <p:nvSpPr>
                            <p:cNvPr id="84" name="Rectangle 83"/>
                            <p:cNvSpPr/>
                            <p:nvPr/>
                          </p:nvSpPr>
                          <p:spPr>
                            <a:xfrm>
                              <a:off x="3236819" y="3814626"/>
                              <a:ext cx="4676001" cy="707886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 lvl="0" algn="ctr"/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A set of auxiliary </a:t>
                              </a:r>
                              <a:r>
                                <a:rPr lang="en-US" sz="2000" dirty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d</a:t>
                              </a:r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epth </a:t>
                              </a:r>
                              <a:r>
                                <a:rPr lang="en-US" sz="2000" dirty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i</a:t>
                              </a:r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nformation at given </a:t>
                              </a:r>
                            </a:p>
                            <a:p>
                              <a:pPr lvl="0" algn="ctr"/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auxiliary points</a:t>
                              </a:r>
                              <a:endParaRPr lang="en-US" sz="2000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5" name="Group 84"/>
                            <p:cNvGrpSpPr/>
                            <p:nvPr/>
                          </p:nvGrpSpPr>
                          <p:grpSpPr>
                            <a:xfrm>
                              <a:off x="4037433" y="2420605"/>
                              <a:ext cx="3039983" cy="1075850"/>
                              <a:chOff x="4037433" y="2420605"/>
                              <a:chExt cx="3039983" cy="1075850"/>
                            </a:xfrm>
                          </p:grpSpPr>
                          <p:pic>
                            <p:nvPicPr>
                              <p:cNvPr id="86" name="Picture 2" descr="C:\Coding\Projects\DepthEnhancementTool\DET\DETTest\Newspaper\au0.bmp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37433" y="2436413"/>
                                <a:ext cx="1413389" cy="106004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7" name="Picture 3" descr="C:\Coding\Projects\DepthEnhancementTool\DET\DETTest\Newspaper\au2.bmp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667195" y="2420605"/>
                                <a:ext cx="1410221" cy="105766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>
                            <a:off x="4041651" y="2904698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2" name="Oval 81"/>
                          <p:cNvSpPr/>
                          <p:nvPr/>
                        </p:nvSpPr>
                        <p:spPr>
                          <a:xfrm>
                            <a:off x="4184067" y="2903085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3" name="Oval 82"/>
                          <p:cNvSpPr/>
                          <p:nvPr/>
                        </p:nvSpPr>
                        <p:spPr>
                          <a:xfrm>
                            <a:off x="4327494" y="2904698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76" name="Left Brace 75"/>
                        <p:cNvSpPr/>
                        <p:nvPr/>
                      </p:nvSpPr>
                      <p:spPr>
                        <a:xfrm>
                          <a:off x="1390930" y="2300212"/>
                          <a:ext cx="311277" cy="1300377"/>
                        </a:xfrm>
                        <a:prstGeom prst="leftBrace">
                          <a:avLst/>
                        </a:prstGeom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7" name="Right Brace 76"/>
                        <p:cNvSpPr/>
                        <p:nvPr/>
                      </p:nvSpPr>
                      <p:spPr>
                        <a:xfrm>
                          <a:off x="7880176" y="2300212"/>
                          <a:ext cx="274987" cy="1300377"/>
                        </a:xfrm>
                        <a:prstGeom prst="rightBrace">
                          <a:avLst/>
                        </a:prstGeom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143102" y="2563935"/>
                          <a:ext cx="1116011" cy="707886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lvl="0" algn="ctr"/>
                          <a:r>
                            <a:rPr lang="en-US" sz="2000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Structured </a:t>
                          </a:r>
                        </a:p>
                        <a:p>
                          <a:pPr lvl="0" algn="ctr"/>
                          <a:r>
                            <a:rPr lang="en-US" sz="2000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Depth Map</a:t>
                          </a:r>
                          <a:endParaRPr lang="en-US" sz="2000" dirty="0">
                            <a:solidFill>
                              <a:prstClr val="black"/>
                            </a:solidFill>
                            <a:latin typeface="Vijaya" pitchFamily="34" charset="0"/>
                            <a:cs typeface="Vijaya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74" name="Left Brace 73"/>
                      <p:cNvSpPr/>
                      <p:nvPr/>
                    </p:nvSpPr>
                    <p:spPr>
                      <a:xfrm>
                        <a:off x="3456059" y="2300212"/>
                        <a:ext cx="311277" cy="1300377"/>
                      </a:xfrm>
                      <a:prstGeom prst="leftBrac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69" name="Oval 68"/>
                    <p:cNvSpPr/>
                    <p:nvPr/>
                  </p:nvSpPr>
                  <p:spPr>
                    <a:xfrm>
                      <a:off x="7547571" y="2923748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7689987" y="2922135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7833414" y="2923748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ight Brace 71"/>
                    <p:cNvSpPr/>
                    <p:nvPr/>
                  </p:nvSpPr>
                  <p:spPr>
                    <a:xfrm>
                      <a:off x="8104054" y="2300947"/>
                      <a:ext cx="274987" cy="1297775"/>
                    </a:xfrm>
                    <a:prstGeom prst="rightBrac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119423" y="2753804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=</a:t>
                    </a:r>
                    <a:endParaRPr lang="en-US" dirty="0"/>
                  </a:p>
                </p:txBody>
              </p:sp>
            </p:grpSp>
            <p:graphicFrame>
              <p:nvGraphicFramePr>
                <p:cNvPr id="58" name="Object 5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6340154"/>
                    </p:ext>
                  </p:extLst>
                </p:nvPr>
              </p:nvGraphicFramePr>
              <p:xfrm>
                <a:off x="2332561" y="1197458"/>
                <a:ext cx="550863" cy="366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290" name="Equation" r:id="rId7" imgW="291960" imgH="190440" progId="Equation.3">
                        <p:embed/>
                      </p:oleObj>
                    </mc:Choice>
                    <mc:Fallback>
                      <p:oleObj name="Equation" r:id="rId7" imgW="29196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32561" y="1197458"/>
                              <a:ext cx="550863" cy="3667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9" name="Object 5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276609"/>
                    </p:ext>
                  </p:extLst>
                </p:nvPr>
              </p:nvGraphicFramePr>
              <p:xfrm>
                <a:off x="4703895" y="1264504"/>
                <a:ext cx="717550" cy="366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291" name="Equation" r:id="rId9" imgW="380880" imgH="190440" progId="Equation.3">
                        <p:embed/>
                      </p:oleObj>
                    </mc:Choice>
                    <mc:Fallback>
                      <p:oleObj name="Equation" r:id="rId9" imgW="380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03895" y="1264504"/>
                              <a:ext cx="717550" cy="3667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0" name="Object 5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352112"/>
                    </p:ext>
                  </p:extLst>
                </p:nvPr>
              </p:nvGraphicFramePr>
              <p:xfrm>
                <a:off x="6331279" y="1245453"/>
                <a:ext cx="719137" cy="3667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292" name="Equation" r:id="rId11" imgW="380880" imgH="190440" progId="Equation.3">
                        <p:embed/>
                      </p:oleObj>
                    </mc:Choice>
                    <mc:Fallback>
                      <p:oleObj name="Equation" r:id="rId11" imgW="380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31279" y="1245453"/>
                              <a:ext cx="719137" cy="36671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3" name="Object 6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32464952"/>
                    </p:ext>
                  </p:extLst>
                </p:nvPr>
              </p:nvGraphicFramePr>
              <p:xfrm>
                <a:off x="2421856" y="2782452"/>
                <a:ext cx="369888" cy="4270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293" name="Equation" r:id="rId13" imgW="164880" imgH="190440" progId="Equation.3">
                        <p:embed/>
                      </p:oleObj>
                    </mc:Choice>
                    <mc:Fallback>
                      <p:oleObj name="Equation" r:id="rId13" imgW="164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1856" y="2782452"/>
                              <a:ext cx="369888" cy="4270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4" name="Object 6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85324939"/>
                    </p:ext>
                  </p:extLst>
                </p:nvPr>
              </p:nvGraphicFramePr>
              <p:xfrm>
                <a:off x="4777713" y="2691258"/>
                <a:ext cx="569913" cy="4270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294" name="Equation" r:id="rId15" imgW="253800" imgH="190440" progId="Equation.3">
                        <p:embed/>
                      </p:oleObj>
                    </mc:Choice>
                    <mc:Fallback>
                      <p:oleObj name="Equation" r:id="rId15" imgW="25380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7713" y="2691258"/>
                              <a:ext cx="569913" cy="4270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17248378"/>
                    </p:ext>
                  </p:extLst>
                </p:nvPr>
              </p:nvGraphicFramePr>
              <p:xfrm>
                <a:off x="6405892" y="2668213"/>
                <a:ext cx="569912" cy="4270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4295" name="Equation" r:id="rId17" imgW="253800" imgH="190440" progId="Equation.3">
                        <p:embed/>
                      </p:oleObj>
                    </mc:Choice>
                    <mc:Fallback>
                      <p:oleObj name="Equation" r:id="rId17" imgW="25380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405892" y="2668213"/>
                              <a:ext cx="569912" cy="4270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9" name="TextBox 48"/>
              <p:cNvSpPr txBox="1"/>
              <p:nvPr/>
            </p:nvSpPr>
            <p:spPr>
              <a:xfrm>
                <a:off x="3286522" y="2183568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686028" y="2197891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357859" y="2197891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03891" y="2193543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pic>
            <p:nvPicPr>
              <p:cNvPr id="55" name="Picture 532" descr="C:\Coding\Projects\DepthEnhancementTool\DET\DETTest\Newspaper\log\EnhancedDepthMap01.bmp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40" y="1917041"/>
                <a:ext cx="1444906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4947258"/>
                </p:ext>
              </p:extLst>
            </p:nvPr>
          </p:nvGraphicFramePr>
          <p:xfrm>
            <a:off x="903288" y="2166441"/>
            <a:ext cx="341312" cy="398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296" name="Equation" r:id="rId21" imgW="152280" imgH="177480" progId="Equation.3">
                    <p:embed/>
                  </p:oleObj>
                </mc:Choice>
                <mc:Fallback>
                  <p:oleObj name="Equation" r:id="rId21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3288" y="2166441"/>
                          <a:ext cx="341312" cy="398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Rendering with 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Structured Depth Maps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34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1665647" y="1925665"/>
            <a:ext cx="5958142" cy="3015503"/>
            <a:chOff x="611560" y="1700808"/>
            <a:chExt cx="5958142" cy="3015503"/>
          </a:xfrm>
        </p:grpSpPr>
        <p:pic>
          <p:nvPicPr>
            <p:cNvPr id="132" name="Picture 3" descr="C:\Coding\Projects\DepthEnhancementTool\DET\DETTest\Newspaper\au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52" y="3095494"/>
              <a:ext cx="933902" cy="7004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1259632" y="2276872"/>
              <a:ext cx="5128195" cy="1864586"/>
              <a:chOff x="2895217" y="1924455"/>
              <a:chExt cx="5128195" cy="186458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930627" y="2934868"/>
                <a:ext cx="914400" cy="85417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ea typeface="Tahoma" pitchFamily="34" charset="0"/>
                    <a:cs typeface="Times New Roman" pitchFamily="18" charset="0"/>
                  </a:rPr>
                  <a:t>VSRS+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330055" y="2934867"/>
                <a:ext cx="1346448" cy="85417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Times New Roman" pitchFamily="18" charset="0"/>
                    <a:ea typeface="Tahoma" pitchFamily="34" charset="0"/>
                    <a:cs typeface="Times New Roman" pitchFamily="18" charset="0"/>
                  </a:rPr>
                  <a:t>Reconstructing Depth Maps</a:t>
                </a:r>
                <a:endParaRPr lang="en-US" sz="1400" dirty="0">
                  <a:solidFill>
                    <a:schemeClr val="tx1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3995540" y="3367659"/>
                <a:ext cx="296404" cy="1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46" idx="3"/>
                <a:endCxn id="4" idx="1"/>
              </p:cNvCxnSpPr>
              <p:nvPr/>
            </p:nvCxnSpPr>
            <p:spPr>
              <a:xfrm>
                <a:off x="5676503" y="3361954"/>
                <a:ext cx="25412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4" idx="3"/>
                <a:endCxn id="117" idx="1"/>
              </p:cNvCxnSpPr>
              <p:nvPr/>
            </p:nvCxnSpPr>
            <p:spPr>
              <a:xfrm flipV="1">
                <a:off x="6845027" y="3353000"/>
                <a:ext cx="247253" cy="89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5" name="Picture 4" descr="C:\Coding\Projects\SDIBR\ConnectionInfoViewSynthesis\CVSynthesis\CVSTest\log\cInfo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217" y="1924455"/>
                <a:ext cx="920694" cy="69052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Elbow Connector 18"/>
              <p:cNvCxnSpPr>
                <a:stCxn id="115" idx="3"/>
                <a:endCxn id="4" idx="0"/>
              </p:cNvCxnSpPr>
              <p:nvPr/>
            </p:nvCxnSpPr>
            <p:spPr>
              <a:xfrm>
                <a:off x="3815911" y="2269716"/>
                <a:ext cx="2571916" cy="6651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7" name="Picture 294" descr="C:\Coding\Projects\DepthEnhancementTool\DET\DETTest\Newspaper\VSRS3.5_VirtualView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2280" y="3003825"/>
                <a:ext cx="931132" cy="698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611560" y="1700808"/>
              <a:ext cx="2111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Inter-view </a:t>
              </a:r>
            </a:p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connection information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80728" y="4131536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Structured </a:t>
              </a:r>
            </a:p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Depth Maps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334556" y="4108391"/>
              <a:ext cx="1235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Virtual View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5676141" y="4021433"/>
              <a:ext cx="2491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2" descr="C:\Coding\Projects\DepthEnhancementTool\DET\DETTest\Newspaper\au0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388" y="3239510"/>
              <a:ext cx="936000" cy="7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532" descr="C:\Coding\Projects\DepthEnhancementTool\DET\DETTest\Newspaper\log\EnhancedDepthMap0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442" y="3383526"/>
              <a:ext cx="956872" cy="717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6" name="Straight Arrow Connector 135"/>
          <p:cNvCxnSpPr/>
          <p:nvPr/>
        </p:nvCxnSpPr>
        <p:spPr>
          <a:xfrm>
            <a:off x="5095005" y="3608383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5095005" y="4279448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2"/>
          </p:cNvCxnSpPr>
          <p:nvPr/>
        </p:nvCxnSpPr>
        <p:spPr>
          <a:xfrm flipV="1">
            <a:off x="5806329" y="4366315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084168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508104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30889" y="4756502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Multi View Video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7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→ S/D 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310326"/>
              </p:ext>
            </p:extLst>
          </p:nvPr>
        </p:nvGraphicFramePr>
        <p:xfrm>
          <a:off x="1475656" y="1628800"/>
          <a:ext cx="6485331" cy="409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9174"/>
                <a:gridCol w="998112"/>
                <a:gridCol w="900846"/>
                <a:gridCol w="667616"/>
                <a:gridCol w="641644"/>
                <a:gridCol w="883724"/>
                <a:gridCol w="804518"/>
                <a:gridCol w="809697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MPEG/D→S/D→VSRS+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37.79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37.82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36.56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30.00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30.32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33.90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 → MDCTA/ED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→ S/D 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17409"/>
              </p:ext>
            </p:extLst>
          </p:nvPr>
        </p:nvGraphicFramePr>
        <p:xfrm>
          <a:off x="755577" y="1628800"/>
          <a:ext cx="7632846" cy="4480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29065"/>
                <a:gridCol w="913396"/>
                <a:gridCol w="824385"/>
                <a:gridCol w="610951"/>
                <a:gridCol w="587184"/>
                <a:gridCol w="808716"/>
                <a:gridCol w="736233"/>
                <a:gridCol w="740972"/>
                <a:gridCol w="740972"/>
                <a:gridCol w="740972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MPEG/D→S/D→VSRS+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MDCTA/D→S/D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→VSRS+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Adaptive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Conn.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Fixed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Conn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38.70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38.70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x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x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37.79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37.82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37.67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37.76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36.56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36.50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36.50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29.44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29.84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30.17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30.24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33.60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33.90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34.12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34.20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5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 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MC-MDCTA/ED→ S/D 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27288"/>
              </p:ext>
            </p:extLst>
          </p:nvPr>
        </p:nvGraphicFramePr>
        <p:xfrm>
          <a:off x="0" y="1556792"/>
          <a:ext cx="9144001" cy="4434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32042"/>
                <a:gridCol w="916323"/>
                <a:gridCol w="827027"/>
                <a:gridCol w="612909"/>
                <a:gridCol w="589066"/>
                <a:gridCol w="811307"/>
                <a:gridCol w="738592"/>
                <a:gridCol w="743347"/>
                <a:gridCol w="743347"/>
                <a:gridCol w="743347"/>
                <a:gridCol w="743347"/>
                <a:gridCol w="743347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="1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MPEG/D→S/D→VSRS+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MDCTA/D→S/D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→VSRS+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MC-MDCTA/D→S/D</a:t>
                      </a:r>
                    </a:p>
                    <a:p>
                      <a:pPr algn="ctr"/>
                      <a:r>
                        <a:rPr lang="en-US" sz="1100" b="1" dirty="0" smtClean="0">
                          <a:solidFill>
                            <a:schemeClr val="tx1"/>
                          </a:solidFill>
                        </a:rPr>
                        <a:t>→VSRS+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Adaptive 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Connection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Fixed </a:t>
                      </a:r>
                    </a:p>
                    <a:p>
                      <a:pPr algn="ctr"/>
                      <a:r>
                        <a:rPr lang="en-US" sz="900" b="1" baseline="0" dirty="0" smtClean="0">
                          <a:solidFill>
                            <a:schemeClr val="tx1"/>
                          </a:solidFill>
                        </a:rPr>
                        <a:t>Connection </a:t>
                      </a:r>
                      <a:endParaRPr lang="en-US" sz="9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Adaptive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Conn.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Fixed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Conn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Adaptive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Conn.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Fixed</a:t>
                      </a:r>
                    </a:p>
                    <a:p>
                      <a:pPr algn="ctr"/>
                      <a:r>
                        <a:rPr lang="en-US" sz="900" b="1" dirty="0" smtClean="0">
                          <a:solidFill>
                            <a:schemeClr val="tx1"/>
                          </a:solidFill>
                        </a:rPr>
                        <a:t>Conn</a:t>
                      </a:r>
                      <a:endParaRPr lang="en-US" sz="9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SE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38.70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38.70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smtClean="0"/>
                        <a:t>38.50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38.50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x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x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37.79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37.82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37.67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37.76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37.79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37.83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36.56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36.50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36.50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36.66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36.62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29.44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29.84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29.24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29.81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30.17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30.24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30.13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30.20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33.60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33.90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34.12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34.20</a:t>
                      </a:r>
                      <a:endParaRPr 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34.00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34.28</a:t>
                      </a:r>
                      <a:endParaRPr lang="en-US" sz="11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3"/>
            <a:ext cx="4148774" cy="2882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6" y="3731657"/>
            <a:ext cx="4131124" cy="2869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67894" y="343047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VSRS+:Adaptive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512" y="3567511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→S/D → </a:t>
            </a:r>
            <a:r>
              <a:rPr lang="en-US" dirty="0" smtClean="0">
                <a:latin typeface="Times New Roman"/>
                <a:cs typeface="Times New Roman"/>
              </a:rPr>
              <a:t>VSRS+: Fixed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066" y="4779600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Newspaper 5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105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63688" y="144938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80588" y="4293096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92313" y="1630272"/>
            <a:ext cx="3713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Adaptive VSRS+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vs.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Fixed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" y="951366"/>
            <a:ext cx="5149103" cy="288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03361" y="323434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64106" y="1322293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03648" y="35675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1263" y="1630273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151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54" y="3603680"/>
            <a:ext cx="5149102" cy="288349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959545" y="4037316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4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228" y="3573016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55568" y="608409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22" y="995214"/>
            <a:ext cx="4399178" cy="2485826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895785" y="1471194"/>
            <a:ext cx="1160187" cy="106648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3428999"/>
            <a:ext cx="4572001" cy="258348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064774" y="3777898"/>
            <a:ext cx="1160187" cy="106648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5542"/>
            <a:ext cx="5364089" cy="3003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79083" y="3231865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51920" y="256490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80728" y="3601197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1263" y="1630273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Street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250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27339" y="51571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601197"/>
            <a:ext cx="5478863" cy="306816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596336" y="544522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8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grpSp>
        <p:nvGrpSpPr>
          <p:cNvPr id="55" name="Group 54"/>
          <p:cNvGrpSpPr/>
          <p:nvPr/>
        </p:nvGrpSpPr>
        <p:grpSpPr>
          <a:xfrm>
            <a:off x="539552" y="1856035"/>
            <a:ext cx="3672408" cy="2713379"/>
            <a:chOff x="328495" y="1837675"/>
            <a:chExt cx="2880321" cy="2207822"/>
          </a:xfrm>
        </p:grpSpPr>
        <p:sp>
          <p:nvSpPr>
            <p:cNvPr id="54" name="Rectangle 53"/>
            <p:cNvSpPr/>
            <p:nvPr/>
          </p:nvSpPr>
          <p:spPr>
            <a:xfrm>
              <a:off x="1570012" y="3550709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5775" y="2215010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15816" y="220800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11560" y="222845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3466" y="183767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7132" y="184271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00524" y="1839873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95" y="2643138"/>
              <a:ext cx="2880321" cy="4737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Depth Consistency Testing Algorithm </a:t>
              </a:r>
            </a:p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(DCTA)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5565316"/>
                </p:ext>
              </p:extLst>
            </p:nvPr>
          </p:nvGraphicFramePr>
          <p:xfrm>
            <a:off x="424824" y="1906985"/>
            <a:ext cx="2626367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91" name="Equation" r:id="rId3" imgW="1574640" imgH="177480" progId="Equation.3">
                    <p:embed/>
                  </p:oleObj>
                </mc:Choice>
                <mc:Fallback>
                  <p:oleObj name="Equation" r:id="rId3" imgW="1574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24" y="1906985"/>
                          <a:ext cx="2626367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>
              <a:off x="1755775" y="3135821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3010074"/>
                </p:ext>
              </p:extLst>
            </p:nvPr>
          </p:nvGraphicFramePr>
          <p:xfrm>
            <a:off x="714348" y="3550709"/>
            <a:ext cx="130405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592" name="Equation" r:id="rId5" imgW="736560" imgH="190440" progId="Equation.3">
                    <p:embed/>
                  </p:oleObj>
                </mc:Choice>
                <mc:Fallback>
                  <p:oleObj name="Equation" r:id="rId5" imgW="736560" imgH="19044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348" y="3550709"/>
                          <a:ext cx="1304057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4860032" y="1852875"/>
            <a:ext cx="3672408" cy="2755193"/>
            <a:chOff x="5292080" y="2176811"/>
            <a:chExt cx="2880321" cy="2241845"/>
          </a:xfrm>
        </p:grpSpPr>
        <p:grpSp>
          <p:nvGrpSpPr>
            <p:cNvPr id="89" name="Group 88"/>
            <p:cNvGrpSpPr/>
            <p:nvPr/>
          </p:nvGrpSpPr>
          <p:grpSpPr>
            <a:xfrm>
              <a:off x="5292080" y="2176811"/>
              <a:ext cx="2880321" cy="2241845"/>
              <a:chOff x="5292080" y="2176811"/>
              <a:chExt cx="2880321" cy="224184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/>
                <p:cNvSpPr/>
                <p:nvPr/>
              </p:nvSpPr>
              <p:spPr>
                <a:xfrm>
                  <a:off x="433466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12208" y="1875731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2000" dirty="0" smtClean="0">
                      <a:latin typeface="Times New Roman" pitchFamily="18" charset="0"/>
                      <a:cs typeface="Times New Roman" pitchFamily="18" charset="0"/>
                    </a:rPr>
                    <a:t>Multi-DCTA (MDCTA)</a:t>
                  </a:r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40399547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593" name="Equation" r:id="rId7" imgW="1574640" imgH="177480" progId="Equation.3">
                        <p:embed/>
                      </p:oleObj>
                    </mc:Choice>
                    <mc:Fallback>
                      <p:oleObj name="Equation" r:id="rId7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ectangle 82"/>
              <p:cNvSpPr/>
              <p:nvPr/>
            </p:nvSpPr>
            <p:spPr>
              <a:xfrm>
                <a:off x="5412858" y="3900097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536523" y="390513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91599" y="3923868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5912757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594" name="Equation" r:id="rId8" imgW="1574640" imgH="203040" progId="Equation.3">
                      <p:embed/>
                    </p:oleObj>
                  </mc:Choice>
                  <mc:Fallback>
                    <p:oleObj name="Equation" r:id="rId8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7" name="Straight Arrow Connector 86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75665" y="4797152"/>
            <a:ext cx="188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64088" y="4797152"/>
            <a:ext cx="27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1, 2, and 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2670" y="1083231"/>
            <a:ext cx="7000746" cy="371057"/>
            <a:chOff x="1096315" y="5229200"/>
            <a:chExt cx="7000746" cy="371057"/>
          </a:xfrm>
        </p:grpSpPr>
        <p:sp>
          <p:nvSpPr>
            <p:cNvPr id="6" name="Rectangle 5"/>
            <p:cNvSpPr/>
            <p:nvPr/>
          </p:nvSpPr>
          <p:spPr>
            <a:xfrm>
              <a:off x="5411389" y="5229200"/>
              <a:ext cx="2685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Enhancement Tool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6315" y="5230925"/>
              <a:ext cx="2788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Consistency Testing</a:t>
              </a:r>
              <a:endParaRPr lang="en-US" b="1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33043" y="1268760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9085" y="5205099"/>
            <a:ext cx="203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MDCTA/ED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572442"/>
            <a:ext cx="4477971" cy="2491742"/>
          </a:xfrm>
          <a:prstGeom prst="rect">
            <a:avLst/>
          </a:prstGeom>
        </p:spPr>
      </p:pic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35867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8104" y="592741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524481" y="1241183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48379" y="335867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059215" y="4149079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79" y="910916"/>
            <a:ext cx="3676020" cy="2592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687870"/>
            <a:ext cx="3713121" cy="26184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31540"/>
            <a:ext cx="3630153" cy="2559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88" y="941065"/>
            <a:ext cx="3630153" cy="25599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820189"/>
            <a:ext cx="3630153" cy="25599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89372" y="100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Sequence Viewing Order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763688" y="2132856"/>
            <a:ext cx="5330517" cy="2707998"/>
            <a:chOff x="377233" y="1553974"/>
            <a:chExt cx="4477320" cy="2047347"/>
          </a:xfrm>
        </p:grpSpPr>
        <p:grpSp>
          <p:nvGrpSpPr>
            <p:cNvPr id="18" name="Group 17"/>
            <p:cNvGrpSpPr/>
            <p:nvPr/>
          </p:nvGrpSpPr>
          <p:grpSpPr>
            <a:xfrm>
              <a:off x="377233" y="1553974"/>
              <a:ext cx="3323988" cy="1039236"/>
              <a:chOff x="377233" y="1553974"/>
              <a:chExt cx="3323988" cy="1039236"/>
            </a:xfrm>
          </p:grpSpPr>
          <p:sp>
            <p:nvSpPr>
              <p:cNvPr id="9" name="Right Arrow 8"/>
              <p:cNvSpPr/>
              <p:nvPr/>
            </p:nvSpPr>
            <p:spPr>
              <a:xfrm>
                <a:off x="377233" y="1553974"/>
                <a:ext cx="1656184" cy="1008111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MPEG/D</a:t>
                </a:r>
              </a:p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→</a:t>
                </a:r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VSRS 3.5</a:t>
                </a:r>
                <a:endParaRPr lang="en-US" sz="12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>
                <a:off x="2045037" y="1585099"/>
                <a:ext cx="1656184" cy="1008111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MC-MDCTA/ED</a:t>
                </a:r>
              </a:p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→</a:t>
                </a:r>
                <a:r>
                  <a:rPr lang="en-US" sz="1200" b="1" dirty="0" smtClean="0">
                    <a:latin typeface="Times New Roman" pitchFamily="18" charset="0"/>
                    <a:cs typeface="Times New Roman" pitchFamily="18" charset="0"/>
                  </a:rPr>
                  <a:t>VSRS 3.5</a:t>
                </a:r>
                <a:endParaRPr lang="en-US" sz="12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>
              <a:off x="1530565" y="2562085"/>
              <a:ext cx="1656184" cy="10081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MPEG/D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 3.5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198369" y="2593210"/>
              <a:ext cx="1656184" cy="10081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MC-MDCTA/ED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4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89372" y="100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Sequence Viewing Order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611560" y="1844824"/>
            <a:ext cx="7350719" cy="2970631"/>
            <a:chOff x="378344" y="1617512"/>
            <a:chExt cx="7350719" cy="2970631"/>
          </a:xfrm>
        </p:grpSpPr>
        <p:sp>
          <p:nvSpPr>
            <p:cNvPr id="9" name="Right Arrow 8"/>
            <p:cNvSpPr/>
            <p:nvPr/>
          </p:nvSpPr>
          <p:spPr>
            <a:xfrm>
              <a:off x="1534840" y="2594498"/>
              <a:ext cx="1656184" cy="100811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MPEG/D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VSRS3.5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378344" y="1617512"/>
              <a:ext cx="1656184" cy="100811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Original</a:t>
              </a:r>
              <a:r>
                <a:rPr lang="en-US" sz="1200" b="1" baseline="30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400" b="1" baseline="30000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(*)</a:t>
              </a:r>
              <a:endParaRPr lang="en-US" sz="1400" b="1" baseline="30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191024" y="2594497"/>
              <a:ext cx="1656184" cy="100811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VSRS3.5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837454" y="2594498"/>
              <a:ext cx="1656184" cy="100811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MC-MDCTA/ED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VSRS3.5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702533" y="3580032"/>
              <a:ext cx="1656184" cy="10081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MPEG/D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4390719" y="3580032"/>
              <a:ext cx="1656184" cy="10081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6072879" y="3580032"/>
              <a:ext cx="1656184" cy="10081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MC-MDCTA/ED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19713" y="5795958"/>
            <a:ext cx="762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Not </a:t>
            </a: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available for the Poznan Street and the Poznan hall 2 test sequences 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1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89372" y="1004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Sequence Viewing Order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378344" y="1617512"/>
            <a:ext cx="8525425" cy="3971728"/>
            <a:chOff x="378344" y="1617512"/>
            <a:chExt cx="8525425" cy="3971728"/>
          </a:xfrm>
        </p:grpSpPr>
        <p:sp>
          <p:nvSpPr>
            <p:cNvPr id="9" name="Right Arrow 8"/>
            <p:cNvSpPr/>
            <p:nvPr/>
          </p:nvSpPr>
          <p:spPr>
            <a:xfrm>
              <a:off x="1534840" y="2594498"/>
              <a:ext cx="1656184" cy="100811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MPEG/D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VSRS3.5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" name="Right Arrow 4"/>
            <p:cNvSpPr/>
            <p:nvPr/>
          </p:nvSpPr>
          <p:spPr>
            <a:xfrm>
              <a:off x="378344" y="1617512"/>
              <a:ext cx="1656184" cy="1008111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Original</a:t>
              </a:r>
              <a:r>
                <a:rPr lang="en-US" sz="1200" b="1" baseline="30000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400" b="1" baseline="30000" dirty="0" smtClean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(*)</a:t>
              </a:r>
              <a:endParaRPr lang="en-US" sz="1400" b="1" baseline="30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191024" y="2594497"/>
              <a:ext cx="1656184" cy="100811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VSRS3.5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4837454" y="2594498"/>
              <a:ext cx="1656184" cy="100811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MC-MDCTA/ED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VSRS3.5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702533" y="3580032"/>
              <a:ext cx="1656184" cy="10081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MPEG/D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4390719" y="3580032"/>
              <a:ext cx="1656184" cy="10081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6072879" y="3580032"/>
              <a:ext cx="1656184" cy="100811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MC-MDCTA/ED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876363" y="4558551"/>
              <a:ext cx="1656184" cy="1008111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MPEG/D</a:t>
              </a:r>
              <a:endParaRPr lang="en-US" sz="1200" b="1" dirty="0" smtClean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→S/D→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5553260" y="4581129"/>
              <a:ext cx="1656184" cy="1008111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→S/D→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7247585" y="4581129"/>
              <a:ext cx="1656184" cy="1008111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MC-MDCTA/ED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latin typeface="Times New Roman"/>
                  <a:cs typeface="Times New Roman"/>
                </a:rPr>
                <a:t>→S/D→</a:t>
              </a:r>
              <a:r>
                <a:rPr lang="en-US" sz="1200" b="1" dirty="0" smtClean="0">
                  <a:latin typeface="Times New Roman" pitchFamily="18" charset="0"/>
                  <a:cs typeface="Times New Roman" pitchFamily="18" charset="0"/>
                </a:rPr>
                <a:t>VSRS+</a:t>
              </a:r>
              <a:endParaRPr lang="en-US" sz="12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919713" y="5795958"/>
            <a:ext cx="7627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* 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Not </a:t>
            </a: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available for the Poznan Street and the Poznan hall 2 test sequences 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88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 You</a:t>
            </a:r>
            <a:endParaRPr lang="en-US" sz="4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23,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107902" y="1240369"/>
            <a:ext cx="5176038" cy="4492887"/>
            <a:chOff x="2107902" y="130097"/>
            <a:chExt cx="5176038" cy="4492887"/>
          </a:xfrm>
        </p:grpSpPr>
        <p:pic>
          <p:nvPicPr>
            <p:cNvPr id="250" name="Picture 4" descr="C:\Coding\Projects\SDIBR\ConnectionInfoViewSynthesis\CVSynthesis\CVSTest\log\cInfo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7902" y="130097"/>
              <a:ext cx="5176038" cy="38820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Group 57"/>
            <p:cNvGrpSpPr/>
            <p:nvPr/>
          </p:nvGrpSpPr>
          <p:grpSpPr>
            <a:xfrm>
              <a:off x="2192884" y="4080863"/>
              <a:ext cx="5009567" cy="542121"/>
              <a:chOff x="-644628" y="1439148"/>
              <a:chExt cx="5009567" cy="54212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597728" y="1445501"/>
                <a:ext cx="519167" cy="384423"/>
              </a:xfrm>
              <a:prstGeom prst="rect">
                <a:avLst/>
              </a:prstGeom>
              <a:solidFill>
                <a:srgbClr val="990099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60" name="Isosceles Triangle 56"/>
              <p:cNvSpPr/>
              <p:nvPr/>
            </p:nvSpPr>
            <p:spPr>
              <a:xfrm>
                <a:off x="739462" y="1553298"/>
                <a:ext cx="117961" cy="163929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39405 w 239405"/>
                  <a:gd name="connsiteY0" fmla="*/ 59154 h 59154"/>
                  <a:gd name="connsiteX1" fmla="*/ 0 w 239405"/>
                  <a:gd name="connsiteY1" fmla="*/ 59154 h 59154"/>
                  <a:gd name="connsiteX2" fmla="*/ 211143 w 239405"/>
                  <a:gd name="connsiteY2" fmla="*/ 0 h 59154"/>
                  <a:gd name="connsiteX0" fmla="*/ 239405 w 239405"/>
                  <a:gd name="connsiteY0" fmla="*/ 163929 h 163929"/>
                  <a:gd name="connsiteX1" fmla="*/ 0 w 239405"/>
                  <a:gd name="connsiteY1" fmla="*/ 163929 h 163929"/>
                  <a:gd name="connsiteX2" fmla="*/ 115893 w 239405"/>
                  <a:gd name="connsiteY2" fmla="*/ 0 h 163929"/>
                  <a:gd name="connsiteX0" fmla="*/ 117961 w 117961"/>
                  <a:gd name="connsiteY0" fmla="*/ 4385 h 163929"/>
                  <a:gd name="connsiteX1" fmla="*/ 0 w 117961"/>
                  <a:gd name="connsiteY1" fmla="*/ 163929 h 163929"/>
                  <a:gd name="connsiteX2" fmla="*/ 115893 w 117961"/>
                  <a:gd name="connsiteY2" fmla="*/ 0 h 163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961" h="163929">
                    <a:moveTo>
                      <a:pt x="117961" y="4385"/>
                    </a:moveTo>
                    <a:lnTo>
                      <a:pt x="0" y="163929"/>
                    </a:lnTo>
                    <a:cubicBezTo>
                      <a:pt x="39901" y="113731"/>
                      <a:pt x="115893" y="0"/>
                      <a:pt x="115893" y="0"/>
                    </a:cubicBez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187554" y="1458409"/>
                <a:ext cx="519167" cy="384423"/>
              </a:xfrm>
              <a:prstGeom prst="rect">
                <a:avLst/>
              </a:prstGeom>
              <a:solidFill>
                <a:srgbClr val="FFFF00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62" name="Isosceles Triangle 79"/>
              <p:cNvSpPr/>
              <p:nvPr/>
            </p:nvSpPr>
            <p:spPr>
              <a:xfrm>
                <a:off x="3328072" y="1708863"/>
                <a:ext cx="231621" cy="3810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8263 w 147965"/>
                  <a:gd name="connsiteY0" fmla="*/ 0 h 242034"/>
                  <a:gd name="connsiteX1" fmla="*/ 147965 w 147965"/>
                  <a:gd name="connsiteY1" fmla="*/ 150594 h 242034"/>
                  <a:gd name="connsiteX2" fmla="*/ 0 w 147965"/>
                  <a:gd name="connsiteY2" fmla="*/ 242034 h 242034"/>
                  <a:gd name="connsiteX0" fmla="*/ 111607 w 231309"/>
                  <a:gd name="connsiteY0" fmla="*/ 0 h 150594"/>
                  <a:gd name="connsiteX1" fmla="*/ 231309 w 231309"/>
                  <a:gd name="connsiteY1" fmla="*/ 150594 h 150594"/>
                  <a:gd name="connsiteX2" fmla="*/ 0 w 231309"/>
                  <a:gd name="connsiteY2" fmla="*/ 146784 h 150594"/>
                  <a:gd name="connsiteX0" fmla="*/ 0 w 231621"/>
                  <a:gd name="connsiteY0" fmla="*/ 854 h 3810"/>
                  <a:gd name="connsiteX1" fmla="*/ 231621 w 231621"/>
                  <a:gd name="connsiteY1" fmla="*/ 3810 h 3810"/>
                  <a:gd name="connsiteX2" fmla="*/ 312 w 231621"/>
                  <a:gd name="connsiteY2" fmla="*/ 0 h 3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621" h="3810">
                    <a:moveTo>
                      <a:pt x="0" y="854"/>
                    </a:moveTo>
                    <a:lnTo>
                      <a:pt x="231621" y="3810"/>
                    </a:lnTo>
                    <a:cubicBezTo>
                      <a:pt x="151819" y="3810"/>
                      <a:pt x="312" y="0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3415994" y="1540618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3310149" y="1691212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526173" y="1691316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31793" y="1450734"/>
                <a:ext cx="519167" cy="384423"/>
              </a:xfrm>
              <a:prstGeom prst="rect">
                <a:avLst/>
              </a:prstGeom>
              <a:solidFill>
                <a:srgbClr val="350099"/>
              </a:solidFill>
              <a:ln w="3175">
                <a:solidFill>
                  <a:schemeClr val="tx1"/>
                </a:solidFill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67" name="Isosceles Triangle 61"/>
              <p:cNvSpPr/>
              <p:nvPr/>
            </p:nvSpPr>
            <p:spPr>
              <a:xfrm>
                <a:off x="2788815" y="1575480"/>
                <a:ext cx="120596" cy="156552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8263 w 147965"/>
                  <a:gd name="connsiteY0" fmla="*/ 0 h 242034"/>
                  <a:gd name="connsiteX1" fmla="*/ 147965 w 147965"/>
                  <a:gd name="connsiteY1" fmla="*/ 150594 h 242034"/>
                  <a:gd name="connsiteX2" fmla="*/ 0 w 147965"/>
                  <a:gd name="connsiteY2" fmla="*/ 242034 h 242034"/>
                  <a:gd name="connsiteX0" fmla="*/ 0 w 119702"/>
                  <a:gd name="connsiteY0" fmla="*/ 3235 h 153829"/>
                  <a:gd name="connsiteX1" fmla="*/ 119702 w 119702"/>
                  <a:gd name="connsiteY1" fmla="*/ 153829 h 153829"/>
                  <a:gd name="connsiteX2" fmla="*/ 312 w 119702"/>
                  <a:gd name="connsiteY2" fmla="*/ 0 h 153829"/>
                  <a:gd name="connsiteX0" fmla="*/ 0 w 120596"/>
                  <a:gd name="connsiteY0" fmla="*/ 3235 h 156552"/>
                  <a:gd name="connsiteX1" fmla="*/ 119702 w 120596"/>
                  <a:gd name="connsiteY1" fmla="*/ 153829 h 156552"/>
                  <a:gd name="connsiteX2" fmla="*/ 61533 w 120596"/>
                  <a:gd name="connsiteY2" fmla="*/ 79951 h 156552"/>
                  <a:gd name="connsiteX3" fmla="*/ 312 w 120596"/>
                  <a:gd name="connsiteY3" fmla="*/ 0 h 156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596" h="156552">
                    <a:moveTo>
                      <a:pt x="0" y="3235"/>
                    </a:moveTo>
                    <a:lnTo>
                      <a:pt x="119702" y="153829"/>
                    </a:lnTo>
                    <a:cubicBezTo>
                      <a:pt x="127576" y="170584"/>
                      <a:pt x="81431" y="105589"/>
                      <a:pt x="61533" y="79951"/>
                    </a:cubicBezTo>
                    <a:cubicBezTo>
                      <a:pt x="41635" y="54313"/>
                      <a:pt x="8134" y="17294"/>
                      <a:pt x="312" y="0"/>
                    </a:cubicBez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759876" y="1543137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654031" y="1693731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870055" y="1693835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-644628" y="1439148"/>
                <a:ext cx="519167" cy="384423"/>
                <a:chOff x="6825972" y="3796432"/>
                <a:chExt cx="519167" cy="384423"/>
              </a:xfrm>
            </p:grpSpPr>
            <p:sp>
              <p:nvSpPr>
                <p:cNvPr id="111" name="Rectangle 110"/>
                <p:cNvSpPr/>
                <p:nvPr/>
              </p:nvSpPr>
              <p:spPr>
                <a:xfrm>
                  <a:off x="6825972" y="3796432"/>
                  <a:ext cx="519167" cy="384423"/>
                </a:xfrm>
                <a:prstGeom prst="rect">
                  <a:avLst/>
                </a:prstGeom>
                <a:solidFill>
                  <a:srgbClr val="FF0000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12" name="Isosceles Triangle 93"/>
                <p:cNvSpPr/>
                <p:nvPr/>
              </p:nvSpPr>
              <p:spPr>
                <a:xfrm>
                  <a:off x="6948280" y="3908207"/>
                  <a:ext cx="239405" cy="159167"/>
                </a:xfrm>
                <a:custGeom>
                  <a:avLst/>
                  <a:gdLst>
                    <a:gd name="connsiteX0" fmla="*/ 0 w 239405"/>
                    <a:gd name="connsiteY0" fmla="*/ 150594 h 150594"/>
                    <a:gd name="connsiteX1" fmla="*/ 119703 w 239405"/>
                    <a:gd name="connsiteY1" fmla="*/ 0 h 150594"/>
                    <a:gd name="connsiteX2" fmla="*/ 239405 w 239405"/>
                    <a:gd name="connsiteY2" fmla="*/ 150594 h 150594"/>
                    <a:gd name="connsiteX3" fmla="*/ 0 w 239405"/>
                    <a:gd name="connsiteY3" fmla="*/ 150594 h 150594"/>
                    <a:gd name="connsiteX0" fmla="*/ 239405 w 239405"/>
                    <a:gd name="connsiteY0" fmla="*/ 59154 h 59154"/>
                    <a:gd name="connsiteX1" fmla="*/ 0 w 239405"/>
                    <a:gd name="connsiteY1" fmla="*/ 59154 h 59154"/>
                    <a:gd name="connsiteX2" fmla="*/ 211143 w 239405"/>
                    <a:gd name="connsiteY2" fmla="*/ 0 h 59154"/>
                    <a:gd name="connsiteX0" fmla="*/ 239405 w 239405"/>
                    <a:gd name="connsiteY0" fmla="*/ 159167 h 159167"/>
                    <a:gd name="connsiteX1" fmla="*/ 0 w 239405"/>
                    <a:gd name="connsiteY1" fmla="*/ 159167 h 159167"/>
                    <a:gd name="connsiteX2" fmla="*/ 108749 w 239405"/>
                    <a:gd name="connsiteY2" fmla="*/ 0 h 159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9405" h="159167">
                      <a:moveTo>
                        <a:pt x="239405" y="159167"/>
                      </a:moveTo>
                      <a:lnTo>
                        <a:pt x="0" y="159167"/>
                      </a:lnTo>
                      <a:cubicBezTo>
                        <a:pt x="39901" y="108969"/>
                        <a:pt x="108749" y="0"/>
                        <a:pt x="108749" y="0"/>
                      </a:cubicBez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7044602" y="3888835"/>
                  <a:ext cx="46762" cy="48917"/>
                </a:xfrm>
                <a:prstGeom prst="ellipse">
                  <a:avLst/>
                </a:prstGeom>
                <a:solidFill>
                  <a:schemeClr val="bg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6938757" y="4041810"/>
                  <a:ext cx="46762" cy="48917"/>
                </a:xfrm>
                <a:prstGeom prst="ellipse">
                  <a:avLst/>
                </a:prstGeom>
                <a:solidFill>
                  <a:schemeClr val="bg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7154781" y="4041914"/>
                  <a:ext cx="46762" cy="48917"/>
                </a:xfrm>
                <a:prstGeom prst="ellipse">
                  <a:avLst/>
                </a:prstGeom>
                <a:solidFill>
                  <a:schemeClr val="bg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Oval 73"/>
              <p:cNvSpPr/>
              <p:nvPr/>
            </p:nvSpPr>
            <p:spPr>
              <a:xfrm>
                <a:off x="835232" y="1527707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723209" y="1680682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939233" y="1680786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3845772" y="1459930"/>
                <a:ext cx="519167" cy="384423"/>
                <a:chOff x="9239808" y="3275912"/>
                <a:chExt cx="519167" cy="384423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9239808" y="3275912"/>
                  <a:ext cx="519167" cy="384423"/>
                </a:xfrm>
                <a:prstGeom prst="rect">
                  <a:avLst/>
                </a:prstGeom>
                <a:solidFill>
                  <a:srgbClr val="0066FF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07" name="Isosceles Triangle 84"/>
                <p:cNvSpPr/>
                <p:nvPr/>
              </p:nvSpPr>
              <p:spPr>
                <a:xfrm>
                  <a:off x="9379205" y="3406608"/>
                  <a:ext cx="227580" cy="153406"/>
                </a:xfrm>
                <a:custGeom>
                  <a:avLst/>
                  <a:gdLst>
                    <a:gd name="connsiteX0" fmla="*/ 0 w 239405"/>
                    <a:gd name="connsiteY0" fmla="*/ 150594 h 150594"/>
                    <a:gd name="connsiteX1" fmla="*/ 119703 w 239405"/>
                    <a:gd name="connsiteY1" fmla="*/ 0 h 150594"/>
                    <a:gd name="connsiteX2" fmla="*/ 239405 w 239405"/>
                    <a:gd name="connsiteY2" fmla="*/ 150594 h 150594"/>
                    <a:gd name="connsiteX3" fmla="*/ 0 w 239405"/>
                    <a:gd name="connsiteY3" fmla="*/ 150594 h 150594"/>
                    <a:gd name="connsiteX0" fmla="*/ 28263 w 147965"/>
                    <a:gd name="connsiteY0" fmla="*/ 0 h 242034"/>
                    <a:gd name="connsiteX1" fmla="*/ 147965 w 147965"/>
                    <a:gd name="connsiteY1" fmla="*/ 150594 h 242034"/>
                    <a:gd name="connsiteX2" fmla="*/ 0 w 147965"/>
                    <a:gd name="connsiteY2" fmla="*/ 242034 h 242034"/>
                    <a:gd name="connsiteX0" fmla="*/ 109226 w 228928"/>
                    <a:gd name="connsiteY0" fmla="*/ 0 h 150594"/>
                    <a:gd name="connsiteX1" fmla="*/ 228928 w 228928"/>
                    <a:gd name="connsiteY1" fmla="*/ 150594 h 150594"/>
                    <a:gd name="connsiteX2" fmla="*/ 0 w 228928"/>
                    <a:gd name="connsiteY2" fmla="*/ 144402 h 150594"/>
                    <a:gd name="connsiteX0" fmla="*/ 2070 w 121772"/>
                    <a:gd name="connsiteY0" fmla="*/ 17523 h 168117"/>
                    <a:gd name="connsiteX1" fmla="*/ 121772 w 121772"/>
                    <a:gd name="connsiteY1" fmla="*/ 168117 h 168117"/>
                    <a:gd name="connsiteX2" fmla="*/ 0 w 121772"/>
                    <a:gd name="connsiteY2" fmla="*/ 0 h 168117"/>
                    <a:gd name="connsiteX0" fmla="*/ 2070 w 122805"/>
                    <a:gd name="connsiteY0" fmla="*/ 17523 h 170929"/>
                    <a:gd name="connsiteX1" fmla="*/ 121772 w 122805"/>
                    <a:gd name="connsiteY1" fmla="*/ 168117 h 170929"/>
                    <a:gd name="connsiteX2" fmla="*/ 59963 w 122805"/>
                    <a:gd name="connsiteY2" fmla="*/ 93024 h 170929"/>
                    <a:gd name="connsiteX3" fmla="*/ 0 w 122805"/>
                    <a:gd name="connsiteY3" fmla="*/ 0 h 170929"/>
                    <a:gd name="connsiteX0" fmla="*/ 2070 w 122805"/>
                    <a:gd name="connsiteY0" fmla="*/ 17523 h 170929"/>
                    <a:gd name="connsiteX1" fmla="*/ 121772 w 122805"/>
                    <a:gd name="connsiteY1" fmla="*/ 168117 h 170929"/>
                    <a:gd name="connsiteX2" fmla="*/ 59963 w 122805"/>
                    <a:gd name="connsiteY2" fmla="*/ 93024 h 170929"/>
                    <a:gd name="connsiteX3" fmla="*/ 59963 w 122805"/>
                    <a:gd name="connsiteY3" fmla="*/ 93024 h 170929"/>
                    <a:gd name="connsiteX4" fmla="*/ 0 w 122805"/>
                    <a:gd name="connsiteY4" fmla="*/ 0 h 170929"/>
                    <a:gd name="connsiteX0" fmla="*/ 106845 w 227580"/>
                    <a:gd name="connsiteY0" fmla="*/ 0 h 153406"/>
                    <a:gd name="connsiteX1" fmla="*/ 226547 w 227580"/>
                    <a:gd name="connsiteY1" fmla="*/ 150594 h 153406"/>
                    <a:gd name="connsiteX2" fmla="*/ 164738 w 227580"/>
                    <a:gd name="connsiteY2" fmla="*/ 75501 h 153406"/>
                    <a:gd name="connsiteX3" fmla="*/ 164738 w 227580"/>
                    <a:gd name="connsiteY3" fmla="*/ 75501 h 153406"/>
                    <a:gd name="connsiteX4" fmla="*/ 0 w 227580"/>
                    <a:gd name="connsiteY4" fmla="*/ 139640 h 153406"/>
                    <a:gd name="connsiteX0" fmla="*/ 106845 w 227580"/>
                    <a:gd name="connsiteY0" fmla="*/ 0 h 153406"/>
                    <a:gd name="connsiteX1" fmla="*/ 226547 w 227580"/>
                    <a:gd name="connsiteY1" fmla="*/ 150594 h 153406"/>
                    <a:gd name="connsiteX2" fmla="*/ 164738 w 227580"/>
                    <a:gd name="connsiteY2" fmla="*/ 75501 h 153406"/>
                    <a:gd name="connsiteX3" fmla="*/ 219506 w 227580"/>
                    <a:gd name="connsiteY3" fmla="*/ 139795 h 153406"/>
                    <a:gd name="connsiteX4" fmla="*/ 0 w 227580"/>
                    <a:gd name="connsiteY4" fmla="*/ 139640 h 1534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7580" h="153406">
                      <a:moveTo>
                        <a:pt x="106845" y="0"/>
                      </a:moveTo>
                      <a:lnTo>
                        <a:pt x="226547" y="150594"/>
                      </a:lnTo>
                      <a:cubicBezTo>
                        <a:pt x="235402" y="167543"/>
                        <a:pt x="185033" y="103520"/>
                        <a:pt x="164738" y="75501"/>
                      </a:cubicBezTo>
                      <a:lnTo>
                        <a:pt x="219506" y="139795"/>
                      </a:lnTo>
                      <a:lnTo>
                        <a:pt x="0" y="139640"/>
                      </a:lnTo>
                    </a:path>
                  </a:pathLst>
                </a:custGeom>
                <a:noFill/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9462053" y="3375999"/>
                  <a:ext cx="46762" cy="48917"/>
                </a:xfrm>
                <a:prstGeom prst="ellipse">
                  <a:avLst/>
                </a:prstGeom>
                <a:solidFill>
                  <a:schemeClr val="bg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9356208" y="3526593"/>
                  <a:ext cx="46762" cy="48917"/>
                </a:xfrm>
                <a:prstGeom prst="ellipse">
                  <a:avLst/>
                </a:prstGeom>
                <a:solidFill>
                  <a:schemeClr val="bg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9572232" y="3526697"/>
                  <a:ext cx="46762" cy="48917"/>
                </a:xfrm>
                <a:prstGeom prst="ellipse">
                  <a:avLst/>
                </a:prstGeom>
                <a:solidFill>
                  <a:schemeClr val="bg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-27292" y="1454516"/>
                <a:ext cx="519167" cy="384423"/>
                <a:chOff x="6393191" y="2738766"/>
                <a:chExt cx="519167" cy="384423"/>
              </a:xfrm>
            </p:grpSpPr>
            <p:sp>
              <p:nvSpPr>
                <p:cNvPr id="101" name="Rectangle 100"/>
                <p:cNvSpPr/>
                <p:nvPr/>
              </p:nvSpPr>
              <p:spPr>
                <a:xfrm>
                  <a:off x="6393191" y="2738766"/>
                  <a:ext cx="519167" cy="384423"/>
                </a:xfrm>
                <a:prstGeom prst="rect">
                  <a:avLst/>
                </a:prstGeom>
                <a:solidFill>
                  <a:srgbClr val="FF9935"/>
                </a:solidFill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102" name="Isosceles Triangle 74"/>
                <p:cNvSpPr/>
                <p:nvPr/>
              </p:nvSpPr>
              <p:spPr>
                <a:xfrm>
                  <a:off x="6529926" y="2857792"/>
                  <a:ext cx="228450" cy="150594"/>
                </a:xfrm>
                <a:custGeom>
                  <a:avLst/>
                  <a:gdLst>
                    <a:gd name="connsiteX0" fmla="*/ 0 w 239405"/>
                    <a:gd name="connsiteY0" fmla="*/ 150594 h 150594"/>
                    <a:gd name="connsiteX1" fmla="*/ 119703 w 239405"/>
                    <a:gd name="connsiteY1" fmla="*/ 0 h 150594"/>
                    <a:gd name="connsiteX2" fmla="*/ 239405 w 239405"/>
                    <a:gd name="connsiteY2" fmla="*/ 150594 h 150594"/>
                    <a:gd name="connsiteX3" fmla="*/ 0 w 239405"/>
                    <a:gd name="connsiteY3" fmla="*/ 150594 h 150594"/>
                    <a:gd name="connsiteX0" fmla="*/ 0 w 330845"/>
                    <a:gd name="connsiteY0" fmla="*/ 150594 h 242034"/>
                    <a:gd name="connsiteX1" fmla="*/ 119703 w 330845"/>
                    <a:gd name="connsiteY1" fmla="*/ 0 h 242034"/>
                    <a:gd name="connsiteX2" fmla="*/ 330845 w 330845"/>
                    <a:gd name="connsiteY2" fmla="*/ 242034 h 242034"/>
                    <a:gd name="connsiteX0" fmla="*/ 0 w 233213"/>
                    <a:gd name="connsiteY0" fmla="*/ 150594 h 150594"/>
                    <a:gd name="connsiteX1" fmla="*/ 119703 w 233213"/>
                    <a:gd name="connsiteY1" fmla="*/ 0 h 150594"/>
                    <a:gd name="connsiteX2" fmla="*/ 233213 w 233213"/>
                    <a:gd name="connsiteY2" fmla="*/ 142022 h 150594"/>
                    <a:gd name="connsiteX0" fmla="*/ 0 w 119703"/>
                    <a:gd name="connsiteY0" fmla="*/ 150594 h 150594"/>
                    <a:gd name="connsiteX1" fmla="*/ 119703 w 119703"/>
                    <a:gd name="connsiteY1" fmla="*/ 0 h 150594"/>
                    <a:gd name="connsiteX2" fmla="*/ 6994 w 119703"/>
                    <a:gd name="connsiteY2" fmla="*/ 142022 h 150594"/>
                    <a:gd name="connsiteX0" fmla="*/ 0 w 228450"/>
                    <a:gd name="connsiteY0" fmla="*/ 150594 h 150594"/>
                    <a:gd name="connsiteX1" fmla="*/ 119703 w 228450"/>
                    <a:gd name="connsiteY1" fmla="*/ 0 h 150594"/>
                    <a:gd name="connsiteX2" fmla="*/ 228450 w 228450"/>
                    <a:gd name="connsiteY2" fmla="*/ 139641 h 150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8450" h="150594">
                      <a:moveTo>
                        <a:pt x="0" y="150594"/>
                      </a:moveTo>
                      <a:lnTo>
                        <a:pt x="119703" y="0"/>
                      </a:lnTo>
                      <a:lnTo>
                        <a:pt x="228450" y="139641"/>
                      </a:lnTo>
                    </a:path>
                  </a:pathLst>
                </a:cu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6625631" y="2827183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6519786" y="2977777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6735810" y="2977881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>
                <a:off x="1227580" y="1446176"/>
                <a:ext cx="1168538" cy="535093"/>
                <a:chOff x="1227580" y="1446176"/>
                <a:chExt cx="1168538" cy="535093"/>
              </a:xfrm>
            </p:grpSpPr>
            <p:graphicFrame>
              <p:nvGraphicFramePr>
                <p:cNvPr id="97" name="Object 9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79800803"/>
                    </p:ext>
                  </p:extLst>
                </p:nvPr>
              </p:nvGraphicFramePr>
              <p:xfrm>
                <a:off x="1306076" y="1898719"/>
                <a:ext cx="45617" cy="8255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6020" name="Equation" r:id="rId5" imgW="101520" imgH="164880" progId="Equation.3">
                        <p:embed/>
                      </p:oleObj>
                    </mc:Choice>
                    <mc:Fallback>
                      <p:oleObj name="Equation" r:id="rId5" imgW="10152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06076" y="1898719"/>
                              <a:ext cx="45617" cy="8255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86" name="Group 85"/>
                <p:cNvGrpSpPr/>
                <p:nvPr/>
              </p:nvGrpSpPr>
              <p:grpSpPr>
                <a:xfrm>
                  <a:off x="1876951" y="1446176"/>
                  <a:ext cx="519167" cy="384423"/>
                  <a:chOff x="1870773" y="1558806"/>
                  <a:chExt cx="519167" cy="384423"/>
                </a:xfrm>
              </p:grpSpPr>
              <p:sp>
                <p:nvSpPr>
                  <p:cNvPr id="92" name="Rectangle 91"/>
                  <p:cNvSpPr/>
                  <p:nvPr/>
                </p:nvSpPr>
                <p:spPr>
                  <a:xfrm>
                    <a:off x="1870773" y="1558806"/>
                    <a:ext cx="519167" cy="384423"/>
                  </a:xfrm>
                  <a:prstGeom prst="rect">
                    <a:avLst/>
                  </a:prstGeom>
                  <a:solidFill>
                    <a:srgbClr val="009900"/>
                  </a:solidFill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75057" dist="38100" dir="5400000" sy="-20000" rotWithShape="0">
                          <a:prstClr val="black">
                            <a:alpha val="25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93" name="Isosceles Triangle 92"/>
                  <p:cNvSpPr/>
                  <p:nvPr/>
                </p:nvSpPr>
                <p:spPr>
                  <a:xfrm>
                    <a:off x="2003465" y="1671477"/>
                    <a:ext cx="239405" cy="150593"/>
                  </a:xfrm>
                  <a:prstGeom prst="triangle">
                    <a:avLst/>
                  </a:prstGeom>
                  <a:noFill/>
                  <a:ln w="158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2099786" y="1640336"/>
                    <a:ext cx="46762" cy="48917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1991560" y="1796007"/>
                    <a:ext cx="46762" cy="48917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2207584" y="1796113"/>
                    <a:ext cx="46762" cy="48917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" name="Group 86"/>
                <p:cNvGrpSpPr/>
                <p:nvPr/>
              </p:nvGrpSpPr>
              <p:grpSpPr>
                <a:xfrm>
                  <a:off x="1227580" y="1456876"/>
                  <a:ext cx="519167" cy="384407"/>
                  <a:chOff x="7646518" y="1565207"/>
                  <a:chExt cx="519167" cy="384407"/>
                </a:xfrm>
              </p:grpSpPr>
              <p:sp>
                <p:nvSpPr>
                  <p:cNvPr id="88" name="Rectangle 87"/>
                  <p:cNvSpPr/>
                  <p:nvPr/>
                </p:nvSpPr>
                <p:spPr>
                  <a:xfrm>
                    <a:off x="7646518" y="1565207"/>
                    <a:ext cx="519167" cy="384407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  <a:effectLst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effectLst>
                        <a:outerShdw blurRad="75057" dist="38100" dir="5400000" sy="-20000" rotWithShape="0">
                          <a:prstClr val="black">
                            <a:alpha val="25000"/>
                          </a:prstClr>
                        </a:outerShdw>
                      </a:effectLst>
                    </a:endParaRP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7873888" y="1652119"/>
                    <a:ext cx="46762" cy="48917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7984067" y="1802816"/>
                    <a:ext cx="46762" cy="48917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7798282" y="1795212"/>
                    <a:ext cx="46762" cy="48917"/>
                  </a:xfrm>
                  <a:prstGeom prst="ellipse">
                    <a:avLst/>
                  </a:prstGeom>
                  <a:solidFill>
                    <a:schemeClr val="tx1"/>
                  </a:solidFill>
                  <a:ln w="12700"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48411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grpSp>
        <p:nvGrpSpPr>
          <p:cNvPr id="55" name="Group 54"/>
          <p:cNvGrpSpPr/>
          <p:nvPr/>
        </p:nvGrpSpPr>
        <p:grpSpPr>
          <a:xfrm>
            <a:off x="539552" y="1856035"/>
            <a:ext cx="3672408" cy="2713379"/>
            <a:chOff x="328495" y="1837675"/>
            <a:chExt cx="2880321" cy="2207822"/>
          </a:xfrm>
        </p:grpSpPr>
        <p:sp>
          <p:nvSpPr>
            <p:cNvPr id="54" name="Rectangle 53"/>
            <p:cNvSpPr/>
            <p:nvPr/>
          </p:nvSpPr>
          <p:spPr>
            <a:xfrm>
              <a:off x="2026226" y="3550709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5775" y="2215010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15816" y="220800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11560" y="222845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3466" y="183767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7132" y="184271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00524" y="1839873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95" y="2643138"/>
              <a:ext cx="2880321" cy="4737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Depth Consistency Testing Algorithm </a:t>
              </a:r>
            </a:p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(DCTA)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1016420"/>
                </p:ext>
              </p:extLst>
            </p:nvPr>
          </p:nvGraphicFramePr>
          <p:xfrm>
            <a:off x="424824" y="1906985"/>
            <a:ext cx="2626367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50" name="Equation" r:id="rId3" imgW="1574640" imgH="177480" progId="Equation.3">
                    <p:embed/>
                  </p:oleObj>
                </mc:Choice>
                <mc:Fallback>
                  <p:oleObj name="Equation" r:id="rId3" imgW="1574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24" y="1906985"/>
                          <a:ext cx="2626367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>
              <a:off x="2211987" y="3135821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501922"/>
                </p:ext>
              </p:extLst>
            </p:nvPr>
          </p:nvGraphicFramePr>
          <p:xfrm>
            <a:off x="1193356" y="3571463"/>
            <a:ext cx="1231422" cy="424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351" name="Equation" r:id="rId5" imgW="787320" imgH="203040" progId="Equation.3">
                    <p:embed/>
                  </p:oleObj>
                </mc:Choice>
                <mc:Fallback>
                  <p:oleObj name="Equation" r:id="rId5" imgW="787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3356" y="3571463"/>
                          <a:ext cx="1231422" cy="4249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4860032" y="1852875"/>
            <a:ext cx="3672408" cy="2755193"/>
            <a:chOff x="5292080" y="2176811"/>
            <a:chExt cx="2880321" cy="2241845"/>
          </a:xfrm>
        </p:grpSpPr>
        <p:grpSp>
          <p:nvGrpSpPr>
            <p:cNvPr id="89" name="Group 88"/>
            <p:cNvGrpSpPr/>
            <p:nvPr/>
          </p:nvGrpSpPr>
          <p:grpSpPr>
            <a:xfrm>
              <a:off x="5292080" y="2176811"/>
              <a:ext cx="2880321" cy="2241845"/>
              <a:chOff x="5292080" y="2176811"/>
              <a:chExt cx="2880321" cy="224184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/>
                <p:cNvSpPr/>
                <p:nvPr/>
              </p:nvSpPr>
              <p:spPr>
                <a:xfrm>
                  <a:off x="433466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12208" y="1875731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2000" dirty="0" smtClean="0">
                      <a:latin typeface="Times New Roman" pitchFamily="18" charset="0"/>
                      <a:cs typeface="Times New Roman" pitchFamily="18" charset="0"/>
                    </a:rPr>
                    <a:t>Multi-DCTA (MDCTA)</a:t>
                  </a:r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9590376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0352" name="Equation" r:id="rId7" imgW="1574640" imgH="177480" progId="Equation.3">
                        <p:embed/>
                      </p:oleObj>
                    </mc:Choice>
                    <mc:Fallback>
                      <p:oleObj name="Equation" r:id="rId7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ectangle 82"/>
              <p:cNvSpPr/>
              <p:nvPr/>
            </p:nvSpPr>
            <p:spPr>
              <a:xfrm>
                <a:off x="5412858" y="3900097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536523" y="390513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91599" y="3923868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664105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353" name="Equation" r:id="rId8" imgW="1574640" imgH="203040" progId="Equation.3">
                      <p:embed/>
                    </p:oleObj>
                  </mc:Choice>
                  <mc:Fallback>
                    <p:oleObj name="Equation" r:id="rId8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7" name="Straight Arrow Connector 86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75665" y="4797152"/>
            <a:ext cx="20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2.5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64088" y="4797152"/>
            <a:ext cx="27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1, 2, and 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2670" y="1083231"/>
            <a:ext cx="7000746" cy="371057"/>
            <a:chOff x="1096315" y="5229200"/>
            <a:chExt cx="7000746" cy="371057"/>
          </a:xfrm>
        </p:grpSpPr>
        <p:sp>
          <p:nvSpPr>
            <p:cNvPr id="6" name="Rectangle 5"/>
            <p:cNvSpPr/>
            <p:nvPr/>
          </p:nvSpPr>
          <p:spPr>
            <a:xfrm>
              <a:off x="5411389" y="5229200"/>
              <a:ext cx="2685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Enhancement Tool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6315" y="5230925"/>
              <a:ext cx="2788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Consistency Testing</a:t>
              </a:r>
              <a:endParaRPr lang="en-US" b="1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33043" y="1268760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9085" y="5205099"/>
            <a:ext cx="203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MDCTA/ED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133" y="96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>
              <a:solidFill>
                <a:srgbClr val="1954A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22" name="TextBox 21"/>
          <p:cNvSpPr txBox="1"/>
          <p:nvPr/>
        </p:nvSpPr>
        <p:spPr>
          <a:xfrm>
            <a:off x="3581269" y="5909209"/>
            <a:ext cx="234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MC-MDCTA/ED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60</a:t>
            </a:fld>
            <a:endParaRPr lang="en-US" dirty="0"/>
          </a:p>
        </p:txBody>
      </p:sp>
      <p:cxnSp>
        <p:nvCxnSpPr>
          <p:cNvPr id="250" name="Elbow Connector 249"/>
          <p:cNvCxnSpPr>
            <a:stCxn id="134" idx="2"/>
            <a:endCxn id="164" idx="1"/>
          </p:cNvCxnSpPr>
          <p:nvPr/>
        </p:nvCxnSpPr>
        <p:spPr>
          <a:xfrm rot="16200000" flipH="1">
            <a:off x="1963299" y="2815136"/>
            <a:ext cx="1258420" cy="603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2092091" y="1013238"/>
            <a:ext cx="5031380" cy="4220559"/>
            <a:chOff x="2092091" y="1013238"/>
            <a:chExt cx="5031380" cy="4220559"/>
          </a:xfrm>
        </p:grpSpPr>
        <p:grpSp>
          <p:nvGrpSpPr>
            <p:cNvPr id="243" name="Group 242"/>
            <p:cNvGrpSpPr/>
            <p:nvPr/>
          </p:nvGrpSpPr>
          <p:grpSpPr>
            <a:xfrm>
              <a:off x="2092091" y="1013238"/>
              <a:ext cx="5031380" cy="4220559"/>
              <a:chOff x="2092091" y="1013238"/>
              <a:chExt cx="5031380" cy="4220559"/>
            </a:xfrm>
          </p:grpSpPr>
          <p:grpSp>
            <p:nvGrpSpPr>
              <p:cNvPr id="241" name="Group 240"/>
              <p:cNvGrpSpPr/>
              <p:nvPr/>
            </p:nvGrpSpPr>
            <p:grpSpPr>
              <a:xfrm>
                <a:off x="2092091" y="1013238"/>
                <a:ext cx="5031380" cy="4199488"/>
                <a:chOff x="2092091" y="1013238"/>
                <a:chExt cx="5031380" cy="4199488"/>
              </a:xfrm>
            </p:grpSpPr>
            <p:grpSp>
              <p:nvGrpSpPr>
                <p:cNvPr id="233" name="Group 232"/>
                <p:cNvGrpSpPr/>
                <p:nvPr/>
              </p:nvGrpSpPr>
              <p:grpSpPr>
                <a:xfrm>
                  <a:off x="2092091" y="1013238"/>
                  <a:ext cx="5031380" cy="4199488"/>
                  <a:chOff x="2092091" y="1013238"/>
                  <a:chExt cx="5031380" cy="4199488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2092091" y="1013238"/>
                    <a:ext cx="5031380" cy="4199488"/>
                    <a:chOff x="2087717" y="1319810"/>
                    <a:chExt cx="5031380" cy="4199488"/>
                  </a:xfrm>
                </p:grpSpPr>
                <p:grpSp>
                  <p:nvGrpSpPr>
                    <p:cNvPr id="20" name="Group 19"/>
                    <p:cNvGrpSpPr/>
                    <p:nvPr/>
                  </p:nvGrpSpPr>
                  <p:grpSpPr>
                    <a:xfrm>
                      <a:off x="2087717" y="1640791"/>
                      <a:ext cx="5031380" cy="3878507"/>
                      <a:chOff x="2087717" y="1640791"/>
                      <a:chExt cx="5031380" cy="3878507"/>
                    </a:xfrm>
                  </p:grpSpPr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2833730" y="1640791"/>
                        <a:ext cx="3547403" cy="3878507"/>
                        <a:chOff x="2833730" y="1640791"/>
                        <a:chExt cx="3547403" cy="3878507"/>
                      </a:xfrm>
                    </p:grpSpPr>
                    <p:grpSp>
                      <p:nvGrpSpPr>
                        <p:cNvPr id="12" name="Group 11"/>
                        <p:cNvGrpSpPr/>
                        <p:nvPr/>
                      </p:nvGrpSpPr>
                      <p:grpSpPr>
                        <a:xfrm>
                          <a:off x="2833730" y="1640791"/>
                          <a:ext cx="3547403" cy="3878507"/>
                          <a:chOff x="2833730" y="1640791"/>
                          <a:chExt cx="3547403" cy="3878507"/>
                        </a:xfrm>
                      </p:grpSpPr>
                      <p:cxnSp>
                        <p:nvCxnSpPr>
                          <p:cNvPr id="11" name="Straight Arrow Connector 10"/>
                          <p:cNvCxnSpPr>
                            <a:stCxn id="225" idx="2"/>
                          </p:cNvCxnSpPr>
                          <p:nvPr/>
                        </p:nvCxnSpPr>
                        <p:spPr>
                          <a:xfrm>
                            <a:off x="3858288" y="3490414"/>
                            <a:ext cx="0" cy="18995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" name="Straight Arrow Connector 95"/>
                          <p:cNvCxnSpPr>
                            <a:stCxn id="208" idx="2"/>
                          </p:cNvCxnSpPr>
                          <p:nvPr/>
                        </p:nvCxnSpPr>
                        <p:spPr>
                          <a:xfrm>
                            <a:off x="5368237" y="3474852"/>
                            <a:ext cx="0" cy="2055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9" name="Group 8"/>
                          <p:cNvGrpSpPr/>
                          <p:nvPr/>
                        </p:nvGrpSpPr>
                        <p:grpSpPr>
                          <a:xfrm>
                            <a:off x="2833730" y="1640791"/>
                            <a:ext cx="3547403" cy="3878507"/>
                            <a:chOff x="2833730" y="1640791"/>
                            <a:chExt cx="3547403" cy="3878507"/>
                          </a:xfrm>
                        </p:grpSpPr>
                        <p:grpSp>
                          <p:nvGrpSpPr>
                            <p:cNvPr id="97" name="Group 96"/>
                            <p:cNvGrpSpPr/>
                            <p:nvPr/>
                          </p:nvGrpSpPr>
                          <p:grpSpPr>
                            <a:xfrm>
                              <a:off x="2833730" y="1640791"/>
                              <a:ext cx="3547403" cy="3878507"/>
                              <a:chOff x="2833730" y="1640791"/>
                              <a:chExt cx="3547403" cy="3878507"/>
                            </a:xfrm>
                          </p:grpSpPr>
                          <p:grpSp>
                            <p:nvGrpSpPr>
                              <p:cNvPr id="98" name="Group 97"/>
                              <p:cNvGrpSpPr/>
                              <p:nvPr/>
                            </p:nvGrpSpPr>
                            <p:grpSpPr>
                              <a:xfrm>
                                <a:off x="2833730" y="1640791"/>
                                <a:ext cx="3547403" cy="3878507"/>
                                <a:chOff x="3121762" y="1640791"/>
                                <a:chExt cx="3547403" cy="3878507"/>
                              </a:xfrm>
                            </p:grpSpPr>
                            <p:grpSp>
                              <p:nvGrpSpPr>
                                <p:cNvPr id="101" name="Group 100"/>
                                <p:cNvGrpSpPr/>
                                <p:nvPr/>
                              </p:nvGrpSpPr>
                              <p:grpSpPr>
                                <a:xfrm>
                                  <a:off x="3177943" y="1640791"/>
                                  <a:ext cx="3427959" cy="3524299"/>
                                  <a:chOff x="3177943" y="1640791"/>
                                  <a:chExt cx="3427959" cy="3524299"/>
                                </a:xfrm>
                              </p:grpSpPr>
                              <p:grpSp>
                                <p:nvGrpSpPr>
                                  <p:cNvPr id="119" name="Group 118"/>
                                  <p:cNvGrpSpPr/>
                                  <p:nvPr/>
                                </p:nvGrpSpPr>
                                <p:grpSpPr>
                                  <a:xfrm>
                                    <a:off x="3177943" y="1640791"/>
                                    <a:ext cx="3427959" cy="3524299"/>
                                    <a:chOff x="3623900" y="1343491"/>
                                    <a:chExt cx="3427959" cy="3524299"/>
                                  </a:xfrm>
                                </p:grpSpPr>
                                <p:cxnSp>
                                  <p:nvCxnSpPr>
                                    <p:cNvPr id="131" name="Straight Arrow Connector 130"/>
                                    <p:cNvCxnSpPr>
                                      <a:stCxn id="219" idx="2"/>
                                      <a:endCxn id="225" idx="0"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4588050" y="2483628"/>
                                      <a:ext cx="4227" cy="214698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tailEnd type="arrow"/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grpSp>
                                  <p:nvGrpSpPr>
                                    <p:cNvPr id="163" name="Group 16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4141803" y="1356896"/>
                                      <a:ext cx="892494" cy="1836218"/>
                                      <a:chOff x="4141803" y="1116070"/>
                                      <a:chExt cx="892494" cy="1836218"/>
                                    </a:xfrm>
                                  </p:grpSpPr>
                                  <p:grpSp>
                                    <p:nvGrpSpPr>
                                      <p:cNvPr id="215" name="Group 214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4141803" y="1769101"/>
                                        <a:ext cx="892494" cy="1183187"/>
                                        <a:chOff x="4144662" y="1629134"/>
                                        <a:chExt cx="892494" cy="1183187"/>
                                      </a:xfrm>
                                    </p:grpSpPr>
                                    <p:sp>
                                      <p:nvSpPr>
                                        <p:cNvPr id="219" name="Rectangle 218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144662" y="1629134"/>
                                          <a:ext cx="892494" cy="473701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chemeClr val="tx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n>
                                          <a:solidFill>
                                            <a:schemeClr val="tx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dk1"/>
                                        </a:lnRef>
                                        <a:fillRef idx="1">
                                          <a:schemeClr val="lt1"/>
                                        </a:fillRef>
                                        <a:effectRef idx="0">
                                          <a:schemeClr val="dk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r>
                                            <a:rPr lang="en-US" sz="1200" dirty="0" smtClean="0">
                                              <a:latin typeface="Times New Roman" pitchFamily="18" charset="0"/>
                                              <a:cs typeface="Times New Roman" pitchFamily="18" charset="0"/>
                                            </a:rPr>
                                            <a:t>Motion </a:t>
                                          </a:r>
                                        </a:p>
                                        <a:p>
                                          <a:pPr algn="ctr"/>
                                          <a:r>
                                            <a:rPr lang="en-US" sz="1200" dirty="0" smtClean="0">
                                              <a:latin typeface="Times New Roman" pitchFamily="18" charset="0"/>
                                              <a:cs typeface="Times New Roman" pitchFamily="18" charset="0"/>
                                            </a:rPr>
                                            <a:t>Estimation</a:t>
                                          </a:r>
                                          <a:endParaRPr lang="en-US" sz="1200" dirty="0">
                                            <a:latin typeface="Times New Roman" pitchFamily="18" charset="0"/>
                                            <a:cs typeface="Times New Roman" pitchFamily="18" charset="0"/>
                                          </a:endParaRPr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25" name="Rectangle 22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396493" y="2317533"/>
                                          <a:ext cx="397286" cy="494788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dk1"/>
                                        </a:lnRef>
                                        <a:fillRef idx="1">
                                          <a:schemeClr val="lt1"/>
                                        </a:fillRef>
                                        <a:effectRef idx="0">
                                          <a:schemeClr val="dk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en-US" sz="1200">
                                            <a:latin typeface="Times New Roman" pitchFamily="18" charset="0"/>
                                            <a:cs typeface="Times New Roman" pitchFamily="18" charset="0"/>
                                          </a:endParaRPr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216" name="Rectangle 215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396139" y="1116070"/>
                                        <a:ext cx="397286" cy="494788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dk1"/>
                                      </a:lnRef>
                                      <a:fillRef idx="1">
                                        <a:schemeClr val="lt1"/>
                                      </a:fillRef>
                                      <a:effectRef idx="0">
                                        <a:schemeClr val="dk1"/>
                                      </a:effectRef>
                                      <a:fontRef idx="minor">
                                        <a:schemeClr val="dk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200">
                                          <a:latin typeface="Times New Roman" pitchFamily="18" charset="0"/>
                                          <a:cs typeface="Times New Roman" pitchFamily="18" charset="0"/>
                                        </a:endParaRPr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64" name="Rectangle 163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3623900" y="3395354"/>
                                      <a:ext cx="3427959" cy="72008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40000"/>
                                        <a:lumOff val="60000"/>
                                      </a:schemeClr>
                                    </a:solidFill>
                                    <a:ln>
                                      <a:solidFill>
                                        <a:schemeClr val="tx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r>
                                        <a:rPr lang="en-US" dirty="0" smtClean="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cs typeface="Times New Roman" pitchFamily="18" charset="0"/>
                                        </a:rPr>
                                        <a:t>Motion-Compensated-MDCTA</a:t>
                                      </a:r>
                                    </a:p>
                                    <a:p>
                                      <a:pPr algn="ctr"/>
                                      <a:r>
                                        <a:rPr lang="en-US" dirty="0" smtClean="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cs typeface="Times New Roman" pitchFamily="18" charset="0"/>
                                        </a:rPr>
                                        <a:t>(MC-MDCTA)</a:t>
                                      </a:r>
                                      <a:endParaRPr lang="en-US" dirty="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cs typeface="Times New Roman" pitchFamily="18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65" name="Rectangle 16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3944697" y="4373002"/>
                                      <a:ext cx="397286" cy="494788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n>
                                      <a:solidFill>
                                        <a:schemeClr val="tx1"/>
                                      </a:solidFill>
                                      <a:prstDash val="sysDot"/>
                                    </a:ln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1">
                                      <a:schemeClr val="lt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dk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200">
                                        <a:latin typeface="Times New Roman" pitchFamily="18" charset="0"/>
                                        <a:cs typeface="Times New Roman" pitchFamily="18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67" name="Rectangle 16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5134666" y="4373002"/>
                                      <a:ext cx="397286" cy="494788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1">
                                      <a:schemeClr val="lt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dk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200">
                                        <a:latin typeface="Times New Roman" pitchFamily="18" charset="0"/>
                                        <a:cs typeface="Times New Roman" pitchFamily="18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70" name="Rectangle 169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6263344" y="4373002"/>
                                      <a:ext cx="397286" cy="494788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n>
                                      <a:solidFill>
                                        <a:schemeClr val="tx1"/>
                                      </a:solidFill>
                                      <a:prstDash val="sysDot"/>
                                    </a:ln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1">
                                      <a:schemeClr val="lt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dk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200">
                                        <a:latin typeface="Times New Roman" pitchFamily="18" charset="0"/>
                                        <a:cs typeface="Times New Roman" pitchFamily="18" charset="0"/>
                                      </a:endParaRPr>
                                    </a:p>
                                  </p:txBody>
                                </p:sp>
                                <p:grpSp>
                                  <p:nvGrpSpPr>
                                    <p:cNvPr id="173" name="Group 17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5142108" y="1343491"/>
                                      <a:ext cx="1158761" cy="1834061"/>
                                      <a:chOff x="2663620" y="1052736"/>
                                      <a:chExt cx="1158761" cy="1834061"/>
                                    </a:xfrm>
                                  </p:grpSpPr>
                                  <p:grpSp>
                                    <p:nvGrpSpPr>
                                      <p:cNvPr id="199" name="Group 198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663620" y="1710076"/>
                                        <a:ext cx="1158761" cy="1176721"/>
                                        <a:chOff x="2666479" y="1570109"/>
                                        <a:chExt cx="1158761" cy="1176721"/>
                                      </a:xfrm>
                                    </p:grpSpPr>
                                    <p:sp>
                                      <p:nvSpPr>
                                        <p:cNvPr id="127" name="Rectangle 126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666479" y="1570109"/>
                                          <a:ext cx="397286" cy="494788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n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dk1"/>
                                        </a:lnRef>
                                        <a:fillRef idx="1">
                                          <a:schemeClr val="lt1"/>
                                        </a:fillRef>
                                        <a:effectRef idx="0">
                                          <a:schemeClr val="dk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en-US" sz="1200">
                                            <a:latin typeface="Times New Roman" pitchFamily="18" charset="0"/>
                                            <a:cs typeface="Times New Roman" pitchFamily="18" charset="0"/>
                                          </a:endParaRPr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08" name="Rectangle 207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3427954" y="2252042"/>
                                          <a:ext cx="397286" cy="494788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dk1"/>
                                        </a:lnRef>
                                        <a:fillRef idx="1">
                                          <a:schemeClr val="lt1"/>
                                        </a:fillRef>
                                        <a:effectRef idx="0">
                                          <a:schemeClr val="dk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en-US" sz="1200">
                                            <a:latin typeface="Times New Roman" pitchFamily="18" charset="0"/>
                                            <a:cs typeface="Times New Roman" pitchFamily="18" charset="0"/>
                                          </a:endParaRPr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201" name="Rectangle 200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3414559" y="1052736"/>
                                        <a:ext cx="397286" cy="494788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dk1"/>
                                      </a:lnRef>
                                      <a:fillRef idx="1">
                                        <a:schemeClr val="lt1"/>
                                      </a:fillRef>
                                      <a:effectRef idx="0">
                                        <a:schemeClr val="dk1"/>
                                      </a:effectRef>
                                      <a:fontRef idx="minor">
                                        <a:schemeClr val="dk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200">
                                          <a:latin typeface="Times New Roman" pitchFamily="18" charset="0"/>
                                          <a:cs typeface="Times New Roman" pitchFamily="18" charset="0"/>
                                        </a:endParaRPr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202" name="Straight Arrow Connector 201"/>
                                      <p:cNvCxnSpPr>
                                        <a:stCxn id="201" idx="2"/>
                                        <a:endCxn id="99" idx="0"/>
                                      </p:cNvCxnSpPr>
                                      <p:nvPr/>
                                    </p:nvCxnSpPr>
                                    <p:spPr>
                                      <a:xfrm>
                                        <a:off x="3613202" y="1547524"/>
                                        <a:ext cx="844" cy="171647"/>
                                      </a:xfrm>
                                      <a:prstGeom prst="straightConnector1">
                                        <a:avLst/>
                                      </a:prstGeom>
                                      <a:ln>
                                        <a:tailEnd type="arrow"/>
                                      </a:ln>
                                    </p:spPr>
                                    <p:style>
                                      <a:lnRef idx="1">
                                        <a:schemeClr val="dk1"/>
                                      </a:lnRef>
                                      <a:fillRef idx="0">
                                        <a:schemeClr val="dk1"/>
                                      </a:fillRef>
                                      <a:effectRef idx="0">
                                        <a:schemeClr val="dk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cxnSp>
                                  <p:nvCxnSpPr>
                                    <p:cNvPr id="181" name="Straight Arrow Connector 180"/>
                                    <p:cNvCxnSpPr/>
                                    <p:nvPr/>
                                  </p:nvCxnSpPr>
                                  <p:spPr>
                                    <a:xfrm flipH="1">
                                      <a:off x="4143340" y="4115434"/>
                                      <a:ext cx="3721" cy="257568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tailEnd type="arrow"/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82" name="Straight Arrow Connector 181"/>
                                    <p:cNvCxnSpPr>
                                      <a:stCxn id="164" idx="2"/>
                                      <a:endCxn id="167" idx="0"/>
                                    </p:cNvCxnSpPr>
                                    <p:nvPr/>
                                  </p:nvCxnSpPr>
                                  <p:spPr>
                                    <a:xfrm flipH="1">
                                      <a:off x="5333309" y="4115434"/>
                                      <a:ext cx="4571" cy="257568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tailEnd type="arrow"/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83" name="Straight Arrow Connector 182"/>
                                    <p:cNvCxnSpPr>
                                      <a:endCxn id="170" idx="0"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6461987" y="4115434"/>
                                      <a:ext cx="0" cy="257568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tailEnd type="arrow"/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29" name="Straight Arrow Connector 128"/>
                                    <p:cNvCxnSpPr>
                                      <a:stCxn id="127" idx="2"/>
                                      <a:endCxn id="164" idx="0"/>
                                    </p:cNvCxnSpPr>
                                    <p:nvPr/>
                                  </p:nvCxnSpPr>
                                  <p:spPr>
                                    <a:xfrm flipH="1">
                                      <a:off x="5337880" y="2495619"/>
                                      <a:ext cx="2871" cy="899735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tailEnd type="arrow"/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cxnSp>
                                <p:nvCxnSpPr>
                                  <p:cNvPr id="120" name="Straight Arrow Connector 119"/>
                                  <p:cNvCxnSpPr>
                                    <a:stCxn id="99" idx="2"/>
                                    <a:endCxn id="208" idx="0"/>
                                  </p:cNvCxnSpPr>
                                  <p:nvPr/>
                                </p:nvCxnSpPr>
                                <p:spPr>
                                  <a:xfrm>
                                    <a:off x="5646577" y="2780927"/>
                                    <a:ext cx="9692" cy="199137"/>
                                  </a:xfrm>
                                  <a:prstGeom prst="straightConnector1">
                                    <a:avLst/>
                                  </a:prstGeom>
                                  <a:ln>
                                    <a:tailEnd type="arrow"/>
                                  </a:ln>
                                </p:spPr>
                                <p:style>
                                  <a:lnRef idx="1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aphicFrame>
                              <p:nvGraphicFramePr>
                                <p:cNvPr id="102" name="Object 101"/>
                                <p:cNvGraphicFramePr>
                                  <a:graphicFrameLocks noChangeAspect="1"/>
                                </p:cNvGraphicFramePr>
                                <p:nvPr>
                                  <p:extLst>
                                    <p:ext uri="{D42A27DB-BD31-4B8C-83A1-F6EECF244321}">
                                      <p14:modId xmlns:p14="http://schemas.microsoft.com/office/powerpoint/2010/main" val="775903401"/>
                                    </p:ext>
                                  </p:extLst>
                                </p:nvPr>
                              </p:nvGraphicFramePr>
                              <p:xfrm>
                                <a:off x="3488689" y="5155760"/>
                                <a:ext cx="376238" cy="363538"/>
                              </p:xfrm>
                              <a:graphic>
                                <a:graphicData uri="http://schemas.openxmlformats.org/presentationml/2006/ole">
                                  <mc:AlternateContent xmlns:mc="http://schemas.openxmlformats.org/markup-compatibility/2006">
                                    <mc:Choice xmlns:v="urn:schemas-microsoft-com:vml" Requires="v">
                                      <p:oleObj spid="_x0000_s87052" name="Equation" r:id="rId4" imgW="228600" imgH="215640" progId="Equation.3">
                                        <p:embed/>
                                      </p:oleObj>
                                    </mc:Choice>
                                    <mc:Fallback>
                                      <p:oleObj name="Equation" r:id="rId4" imgW="228600" imgH="215640" progId="Equation.3">
                                        <p:embed/>
                                        <p:pic>
                                          <p:nvPicPr>
                                            <p:cNvPr id="0" name=""/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5"/>
                                            <a:srcRect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3488689" y="5155760"/>
                                              <a:ext cx="376238" cy="363538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</p:spPr>
                                        </p:pic>
                                      </p:oleObj>
                                    </mc:Fallback>
                                  </mc:AlternateContent>
                                </a:graphicData>
                              </a:graphic>
                            </p:graphicFrame>
                            <p:graphicFrame>
                              <p:nvGraphicFramePr>
                                <p:cNvPr id="105" name="Object 104"/>
                                <p:cNvGraphicFramePr>
                                  <a:graphicFrameLocks noChangeAspect="1"/>
                                </p:cNvGraphicFramePr>
                                <p:nvPr>
                                  <p:extLst>
                                    <p:ext uri="{D42A27DB-BD31-4B8C-83A1-F6EECF244321}">
                                      <p14:modId xmlns:p14="http://schemas.microsoft.com/office/powerpoint/2010/main" val="3169439374"/>
                                    </p:ext>
                                  </p:extLst>
                                </p:nvPr>
                              </p:nvGraphicFramePr>
                              <p:xfrm>
                                <a:off x="4713219" y="2375139"/>
                                <a:ext cx="352835" cy="337874"/>
                              </p:xfrm>
                              <a:graphic>
                                <a:graphicData uri="http://schemas.openxmlformats.org/presentationml/2006/ole">
                                  <mc:AlternateContent xmlns:mc="http://schemas.openxmlformats.org/markup-compatibility/2006">
                                    <mc:Choice xmlns:v="urn:schemas-microsoft-com:vml" Requires="v">
                                      <p:oleObj spid="_x0000_s87053" name="Equation" r:id="rId6" imgW="203040" imgH="190440" progId="Equation.3">
                                        <p:embed/>
                                      </p:oleObj>
                                    </mc:Choice>
                                    <mc:Fallback>
                                      <p:oleObj name="Equation" r:id="rId6" imgW="203040" imgH="190440" progId="Equation.3">
                                        <p:embed/>
                                        <p:pic>
                                          <p:nvPicPr>
                                            <p:cNvPr id="0" name=""/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7"/>
                                            <a:srcRect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4713219" y="2375139"/>
                                              <a:ext cx="352835" cy="337874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xtLst/>
                                          </p:spPr>
                                        </p:pic>
                                      </p:oleObj>
                                    </mc:Fallback>
                                  </mc:AlternateContent>
                                </a:graphicData>
                              </a:graphic>
                            </p:graphicFrame>
                            <p:sp>
                              <p:nvSpPr>
                                <p:cNvPr id="113" name="Rectangle 112"/>
                                <p:cNvSpPr/>
                                <p:nvPr/>
                              </p:nvSpPr>
                              <p:spPr>
                                <a:xfrm>
                                  <a:off x="3121762" y="2298079"/>
                                  <a:ext cx="397286" cy="494788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 sz="1200">
                                    <a:latin typeface="Times New Roman" pitchFamily="18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09" name="Group 108"/>
                                <p:cNvGrpSpPr/>
                                <p:nvPr/>
                              </p:nvGrpSpPr>
                              <p:grpSpPr>
                                <a:xfrm>
                                  <a:off x="6092824" y="2297435"/>
                                  <a:ext cx="576341" cy="494788"/>
                                  <a:chOff x="8307691" y="2297435"/>
                                  <a:chExt cx="576341" cy="494788"/>
                                </a:xfrm>
                              </p:grpSpPr>
                              <p:sp>
                                <p:nvSpPr>
                                  <p:cNvPr id="110" name="Rectangle 109"/>
                                  <p:cNvSpPr/>
                                  <p:nvPr/>
                                </p:nvSpPr>
                                <p:spPr>
                                  <a:xfrm>
                                    <a:off x="8486746" y="2297435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112" name="Straight Arrow Connector 111"/>
                                  <p:cNvCxnSpPr>
                                    <a:stCxn id="110" idx="1"/>
                                    <a:endCxn id="99" idx="3"/>
                                  </p:cNvCxnSpPr>
                                  <p:nvPr/>
                                </p:nvCxnSpPr>
                                <p:spPr>
                                  <a:xfrm flipH="1" flipV="1">
                                    <a:off x="8307691" y="2544077"/>
                                    <a:ext cx="179055" cy="752"/>
                                  </a:xfrm>
                                  <a:prstGeom prst="straightConnector1">
                                    <a:avLst/>
                                  </a:prstGeom>
                                  <a:ln>
                                    <a:tailEnd type="arrow"/>
                                  </a:ln>
                                </p:spPr>
                                <p:style>
                                  <a:lnRef idx="1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graphicFrame>
                            <p:nvGraphicFramePr>
                              <p:cNvPr id="100" name="Object 99"/>
                              <p:cNvGraphicFramePr>
                                <a:graphicFrameLocks noChangeAspect="1"/>
                              </p:cNvGraphicFramePr>
                              <p:nvPr>
                                <p:extLst>
                                  <p:ext uri="{D42A27DB-BD31-4B8C-83A1-F6EECF244321}">
                                    <p14:modId xmlns:p14="http://schemas.microsoft.com/office/powerpoint/2010/main" val="2855750790"/>
                                  </p:ext>
                                </p:extLst>
                              </p:nvPr>
                            </p:nvGraphicFramePr>
                            <p:xfrm>
                              <a:off x="5566880" y="3071869"/>
                              <a:ext cx="646701" cy="342302"/>
                            </p:xfrm>
                            <a:graphic>
                              <a:graphicData uri="http://schemas.openxmlformats.org/presentationml/2006/ole">
                                <mc:AlternateContent xmlns:mc="http://schemas.openxmlformats.org/markup-compatibility/2006">
                                  <mc:Choice xmlns:v="urn:schemas-microsoft-com:vml" Requires="v">
                                    <p:oleObj spid="_x0000_s87054" name="Equation" r:id="rId8" imgW="393480" imgH="203040" progId="Equation.3">
                                      <p:embed/>
                                    </p:oleObj>
                                  </mc:Choice>
                                  <mc:Fallback>
                                    <p:oleObj name="Equation" r:id="rId8" imgW="393480" imgH="203040" progId="Equation.3">
                                      <p:embed/>
                                      <p:pic>
                                        <p:nvPicPr>
                                          <p:cNvPr id="0" name=""/>
                                          <p:cNvPicPr>
                                            <a:picLocks noChangeAspect="1" noChangeArrowheads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9"/>
                                          <a:srcRect/>
                                          <a:stretch>
                                            <a:fillRect/>
                                          </a:stretch>
                                        </p:blipFill>
                                        <p:spPr bwMode="auto">
                                          <a:xfrm>
                                            <a:off x="5566880" y="3071869"/>
                                            <a:ext cx="646701" cy="342302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>
                                            <a:noFill/>
                                          </a:ln>
                                          <a:extLst/>
                                        </p:spPr>
                                      </p:pic>
                                    </p:oleObj>
                                  </mc:Fallback>
                                </mc:AlternateContent>
                              </a:graphicData>
                            </a:graphic>
                          </p:graphicFrame>
                        </p:grpSp>
                        <p:cxnSp>
                          <p:nvCxnSpPr>
                            <p:cNvPr id="7" name="Straight Arrow Connector 6"/>
                            <p:cNvCxnSpPr>
                              <a:stCxn id="113" idx="3"/>
                              <a:endCxn id="219" idx="1"/>
                            </p:cNvCxnSpPr>
                            <p:nvPr/>
                          </p:nvCxnSpPr>
                          <p:spPr>
                            <a:xfrm flipV="1">
                              <a:off x="3231016" y="2544078"/>
                              <a:ext cx="176798" cy="1395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14" name="Straight Arrow Connector 13"/>
                        <p:cNvCxnSpPr>
                          <a:stCxn id="216" idx="2"/>
                          <a:endCxn id="219" idx="0"/>
                        </p:cNvCxnSpPr>
                        <p:nvPr/>
                      </p:nvCxnSpPr>
                      <p:spPr>
                        <a:xfrm flipH="1">
                          <a:off x="3854061" y="2148984"/>
                          <a:ext cx="6732" cy="15824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6721811" y="2299486"/>
                        <a:ext cx="397286" cy="49478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cxnSp>
                    <p:nvCxnSpPr>
                      <p:cNvPr id="19" name="Elbow Connector 18"/>
                      <p:cNvCxnSpPr>
                        <a:stCxn id="133" idx="2"/>
                        <a:endCxn id="164" idx="3"/>
                      </p:cNvCxnSpPr>
                      <p:nvPr/>
                    </p:nvCxnSpPr>
                    <p:spPr>
                      <a:xfrm rot="5400000">
                        <a:off x="5989952" y="3122192"/>
                        <a:ext cx="1258420" cy="602584"/>
                      </a:xfrm>
                      <a:prstGeom prst="bentConnector2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Rectangle 133"/>
                      <p:cNvSpPr/>
                      <p:nvPr/>
                    </p:nvSpPr>
                    <p:spPr>
                      <a:xfrm>
                        <a:off x="2087717" y="2299486"/>
                        <a:ext cx="397286" cy="49478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p:grpSp>
                <p:graphicFrame>
                  <p:nvGraphicFramePr>
                    <p:cNvPr id="136" name="Object 135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682189831"/>
                        </p:ext>
                      </p:extLst>
                    </p:nvPr>
                  </p:nvGraphicFramePr>
                  <p:xfrm>
                    <a:off x="2119354" y="2386389"/>
                    <a:ext cx="334011" cy="32098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7055" name="Equation" r:id="rId10" imgW="203040" imgH="190440" progId="Equation.3">
                            <p:embed/>
                          </p:oleObj>
                        </mc:Choice>
                        <mc:Fallback>
                          <p:oleObj name="Equation" r:id="rId10" imgW="203040" imgH="1904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1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119354" y="2386389"/>
                                  <a:ext cx="334011" cy="32098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37" name="Object 13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150248424"/>
                        </p:ext>
                      </p:extLst>
                    </p:nvPr>
                  </p:nvGraphicFramePr>
                  <p:xfrm>
                    <a:off x="6753448" y="2382992"/>
                    <a:ext cx="334011" cy="322167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7056" name="Equation" r:id="rId12" imgW="203040" imgH="190440" progId="Equation.3">
                            <p:embed/>
                          </p:oleObj>
                        </mc:Choice>
                        <mc:Fallback>
                          <p:oleObj name="Equation" r:id="rId12" imgW="203040" imgH="1904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3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753448" y="2382992"/>
                                  <a:ext cx="334011" cy="32216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40" name="Object 139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4152878596"/>
                        </p:ext>
                      </p:extLst>
                    </p:nvPr>
                  </p:nvGraphicFramePr>
                  <p:xfrm>
                    <a:off x="3004519" y="3056307"/>
                    <a:ext cx="646701" cy="34230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7057" name="Equation" r:id="rId14" imgW="393480" imgH="203040" progId="Equation.3">
                            <p:embed/>
                          </p:oleObj>
                        </mc:Choice>
                        <mc:Fallback>
                          <p:oleObj name="Equation" r:id="rId14" imgW="393480" imgH="2030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5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004519" y="3056307"/>
                                  <a:ext cx="646701" cy="34230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41" name="Object 140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345760757"/>
                        </p:ext>
                      </p:extLst>
                    </p:nvPr>
                  </p:nvGraphicFramePr>
                  <p:xfrm>
                    <a:off x="3620353" y="1333879"/>
                    <a:ext cx="480880" cy="32098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7058" name="Equation" r:id="rId16" imgW="291960" imgH="190440" progId="Equation.3">
                            <p:embed/>
                          </p:oleObj>
                        </mc:Choice>
                        <mc:Fallback>
                          <p:oleObj name="Equation" r:id="rId16" imgW="291960" imgH="1904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20353" y="1333879"/>
                                  <a:ext cx="480880" cy="32098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42" name="Object 141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773549515"/>
                        </p:ext>
                      </p:extLst>
                    </p:nvPr>
                  </p:nvGraphicFramePr>
                  <p:xfrm>
                    <a:off x="5138832" y="1319810"/>
                    <a:ext cx="439425" cy="3209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7059" name="Equation" r:id="rId18" imgW="266400" imgH="190440" progId="Equation.3">
                            <p:embed/>
                          </p:oleObj>
                        </mc:Choice>
                        <mc:Fallback>
                          <p:oleObj name="Equation" r:id="rId18" imgW="266400" imgH="1904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9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138832" y="1319810"/>
                                  <a:ext cx="439425" cy="32098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sp>
                <p:nvSpPr>
                  <p:cNvPr id="99" name="Rectangle 98"/>
                  <p:cNvSpPr/>
                  <p:nvPr/>
                </p:nvSpPr>
                <p:spPr>
                  <a:xfrm>
                    <a:off x="4916672" y="2000654"/>
                    <a:ext cx="892494" cy="473701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latin typeface="Times New Roman" pitchFamily="18" charset="0"/>
                        <a:cs typeface="Times New Roman" pitchFamily="18" charset="0"/>
                      </a:rPr>
                      <a:t>Motion </a:t>
                    </a:r>
                  </a:p>
                  <a:p>
                    <a:pPr algn="ctr"/>
                    <a:r>
                      <a:rPr lang="en-US" sz="1200" dirty="0" smtClean="0">
                        <a:latin typeface="Times New Roman" pitchFamily="18" charset="0"/>
                        <a:cs typeface="Times New Roman" pitchFamily="18" charset="0"/>
                      </a:rPr>
                      <a:t>Estimation</a:t>
                    </a:r>
                    <a:endParaRPr lang="en-US" sz="12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aphicFrame>
              <p:nvGraphicFramePr>
                <p:cNvPr id="81" name="Object 8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238360677"/>
                    </p:ext>
                  </p:extLst>
                </p:nvPr>
              </p:nvGraphicFramePr>
              <p:xfrm>
                <a:off x="6071974" y="2101137"/>
                <a:ext cx="229780" cy="27834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7060" name="Equation" r:id="rId20" imgW="139680" imgH="164880" progId="Equation.3">
                        <p:embed/>
                      </p:oleObj>
                    </mc:Choice>
                    <mc:Fallback>
                      <p:oleObj name="Equation" r:id="rId20" imgW="13968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71974" y="2101137"/>
                              <a:ext cx="229780" cy="2783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53" name="Object 15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7830838"/>
                  </p:ext>
                </p:extLst>
              </p:nvPr>
            </p:nvGraphicFramePr>
            <p:xfrm>
              <a:off x="5537823" y="4870259"/>
              <a:ext cx="3762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061" name="Equation" r:id="rId22" imgW="228600" imgH="215640" progId="Equation.3">
                      <p:embed/>
                    </p:oleObj>
                  </mc:Choice>
                  <mc:Fallback>
                    <p:oleObj name="Equation" r:id="rId22" imgW="22860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37823" y="4870259"/>
                            <a:ext cx="376238" cy="363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4" name="Object 15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3416945"/>
                  </p:ext>
                </p:extLst>
              </p:nvPr>
            </p:nvGraphicFramePr>
            <p:xfrm>
              <a:off x="4415575" y="4858518"/>
              <a:ext cx="3762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7062" name="Equation" r:id="rId24" imgW="228600" imgH="215640" progId="Equation.3">
                      <p:embed/>
                    </p:oleObj>
                  </mc:Choice>
                  <mc:Fallback>
                    <p:oleObj name="Equation" r:id="rId24" imgW="22860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5575" y="4858518"/>
                            <a:ext cx="376238" cy="363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5" name="Object 1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7349313"/>
                </p:ext>
              </p:extLst>
            </p:nvPr>
          </p:nvGraphicFramePr>
          <p:xfrm>
            <a:off x="2921857" y="2098333"/>
            <a:ext cx="229780" cy="278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7063" name="Equation" r:id="rId26" imgW="139680" imgH="164880" progId="Equation.3">
                    <p:embed/>
                  </p:oleObj>
                </mc:Choice>
                <mc:Fallback>
                  <p:oleObj name="Equation" r:id="rId26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1857" y="2098333"/>
                          <a:ext cx="229780" cy="278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6537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133" y="96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>
              <a:solidFill>
                <a:srgbClr val="1954A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sp>
        <p:nvSpPr>
          <p:cNvPr id="22" name="TextBox 21"/>
          <p:cNvSpPr txBox="1"/>
          <p:nvPr/>
        </p:nvSpPr>
        <p:spPr>
          <a:xfrm>
            <a:off x="3581269" y="5909209"/>
            <a:ext cx="234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MC-MDCTA/ED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250" name="Elbow Connector 249"/>
          <p:cNvCxnSpPr>
            <a:stCxn id="134" idx="2"/>
            <a:endCxn id="164" idx="1"/>
          </p:cNvCxnSpPr>
          <p:nvPr/>
        </p:nvCxnSpPr>
        <p:spPr>
          <a:xfrm rot="16200000" flipH="1">
            <a:off x="1963299" y="2815136"/>
            <a:ext cx="1258420" cy="60355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1" name="Group 250"/>
          <p:cNvGrpSpPr/>
          <p:nvPr/>
        </p:nvGrpSpPr>
        <p:grpSpPr>
          <a:xfrm>
            <a:off x="2092091" y="1013238"/>
            <a:ext cx="5031380" cy="4208818"/>
            <a:chOff x="2092091" y="1013238"/>
            <a:chExt cx="5031380" cy="4208818"/>
          </a:xfrm>
        </p:grpSpPr>
        <p:grpSp>
          <p:nvGrpSpPr>
            <p:cNvPr id="243" name="Group 242"/>
            <p:cNvGrpSpPr/>
            <p:nvPr/>
          </p:nvGrpSpPr>
          <p:grpSpPr>
            <a:xfrm>
              <a:off x="2092091" y="1013238"/>
              <a:ext cx="5031380" cy="4208818"/>
              <a:chOff x="2092091" y="1013238"/>
              <a:chExt cx="5031380" cy="4208818"/>
            </a:xfrm>
          </p:grpSpPr>
          <p:grpSp>
            <p:nvGrpSpPr>
              <p:cNvPr id="241" name="Group 240"/>
              <p:cNvGrpSpPr/>
              <p:nvPr/>
            </p:nvGrpSpPr>
            <p:grpSpPr>
              <a:xfrm>
                <a:off x="2092091" y="1013238"/>
                <a:ext cx="5031380" cy="3845280"/>
                <a:chOff x="2092091" y="1013238"/>
                <a:chExt cx="5031380" cy="3845280"/>
              </a:xfrm>
            </p:grpSpPr>
            <p:grpSp>
              <p:nvGrpSpPr>
                <p:cNvPr id="233" name="Group 232"/>
                <p:cNvGrpSpPr/>
                <p:nvPr/>
              </p:nvGrpSpPr>
              <p:grpSpPr>
                <a:xfrm>
                  <a:off x="2092091" y="1013238"/>
                  <a:ext cx="5031380" cy="3845280"/>
                  <a:chOff x="2092091" y="1013238"/>
                  <a:chExt cx="5031380" cy="3845280"/>
                </a:xfrm>
              </p:grpSpPr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2092091" y="1013238"/>
                    <a:ext cx="5031380" cy="3845280"/>
                    <a:chOff x="2087717" y="1319810"/>
                    <a:chExt cx="5031380" cy="3845280"/>
                  </a:xfrm>
                </p:grpSpPr>
                <p:grpSp>
                  <p:nvGrpSpPr>
                    <p:cNvPr id="20" name="Group 19"/>
                    <p:cNvGrpSpPr/>
                    <p:nvPr/>
                  </p:nvGrpSpPr>
                  <p:grpSpPr>
                    <a:xfrm>
                      <a:off x="2087717" y="1640791"/>
                      <a:ext cx="5031380" cy="3524299"/>
                      <a:chOff x="2087717" y="1640791"/>
                      <a:chExt cx="5031380" cy="3524299"/>
                    </a:xfrm>
                  </p:grpSpPr>
                  <p:grpSp>
                    <p:nvGrpSpPr>
                      <p:cNvPr id="15" name="Group 14"/>
                      <p:cNvGrpSpPr/>
                      <p:nvPr/>
                    </p:nvGrpSpPr>
                    <p:grpSpPr>
                      <a:xfrm>
                        <a:off x="2833730" y="1640791"/>
                        <a:ext cx="3547403" cy="3524299"/>
                        <a:chOff x="2833730" y="1640791"/>
                        <a:chExt cx="3547403" cy="3524299"/>
                      </a:xfrm>
                    </p:grpSpPr>
                    <p:grpSp>
                      <p:nvGrpSpPr>
                        <p:cNvPr id="12" name="Group 11"/>
                        <p:cNvGrpSpPr/>
                        <p:nvPr/>
                      </p:nvGrpSpPr>
                      <p:grpSpPr>
                        <a:xfrm>
                          <a:off x="2833730" y="1640791"/>
                          <a:ext cx="3547403" cy="3524299"/>
                          <a:chOff x="2833730" y="1640791"/>
                          <a:chExt cx="3547403" cy="3524299"/>
                        </a:xfrm>
                      </p:grpSpPr>
                      <p:cxnSp>
                        <p:nvCxnSpPr>
                          <p:cNvPr id="11" name="Straight Arrow Connector 10"/>
                          <p:cNvCxnSpPr>
                            <a:stCxn id="225" idx="2"/>
                          </p:cNvCxnSpPr>
                          <p:nvPr/>
                        </p:nvCxnSpPr>
                        <p:spPr>
                          <a:xfrm>
                            <a:off x="3858288" y="3490414"/>
                            <a:ext cx="0" cy="18995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96" name="Straight Arrow Connector 95"/>
                          <p:cNvCxnSpPr>
                            <a:stCxn id="208" idx="2"/>
                          </p:cNvCxnSpPr>
                          <p:nvPr/>
                        </p:nvCxnSpPr>
                        <p:spPr>
                          <a:xfrm>
                            <a:off x="5368237" y="3474852"/>
                            <a:ext cx="0" cy="205513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chemeClr val="tx1"/>
                            </a:solidFill>
                            <a:tailEnd type="arrow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9" name="Group 8"/>
                          <p:cNvGrpSpPr/>
                          <p:nvPr/>
                        </p:nvGrpSpPr>
                        <p:grpSpPr>
                          <a:xfrm>
                            <a:off x="2833730" y="1640791"/>
                            <a:ext cx="3547403" cy="3524299"/>
                            <a:chOff x="2833730" y="1640791"/>
                            <a:chExt cx="3547403" cy="3524299"/>
                          </a:xfrm>
                        </p:grpSpPr>
                        <p:grpSp>
                          <p:nvGrpSpPr>
                            <p:cNvPr id="97" name="Group 96"/>
                            <p:cNvGrpSpPr/>
                            <p:nvPr/>
                          </p:nvGrpSpPr>
                          <p:grpSpPr>
                            <a:xfrm>
                              <a:off x="2833730" y="1640791"/>
                              <a:ext cx="3547403" cy="3524299"/>
                              <a:chOff x="2833730" y="1640791"/>
                              <a:chExt cx="3547403" cy="3524299"/>
                            </a:xfrm>
                          </p:grpSpPr>
                          <p:grpSp>
                            <p:nvGrpSpPr>
                              <p:cNvPr id="98" name="Group 97"/>
                              <p:cNvGrpSpPr/>
                              <p:nvPr/>
                            </p:nvGrpSpPr>
                            <p:grpSpPr>
                              <a:xfrm>
                                <a:off x="2833730" y="1640791"/>
                                <a:ext cx="3547403" cy="3524299"/>
                                <a:chOff x="3121762" y="1640791"/>
                                <a:chExt cx="3547403" cy="3524299"/>
                              </a:xfrm>
                            </p:grpSpPr>
                            <p:grpSp>
                              <p:nvGrpSpPr>
                                <p:cNvPr id="101" name="Group 100"/>
                                <p:cNvGrpSpPr/>
                                <p:nvPr/>
                              </p:nvGrpSpPr>
                              <p:grpSpPr>
                                <a:xfrm>
                                  <a:off x="3177943" y="1640791"/>
                                  <a:ext cx="3427959" cy="3524299"/>
                                  <a:chOff x="3177943" y="1640791"/>
                                  <a:chExt cx="3427959" cy="3524299"/>
                                </a:xfrm>
                              </p:grpSpPr>
                              <p:grpSp>
                                <p:nvGrpSpPr>
                                  <p:cNvPr id="119" name="Group 118"/>
                                  <p:cNvGrpSpPr/>
                                  <p:nvPr/>
                                </p:nvGrpSpPr>
                                <p:grpSpPr>
                                  <a:xfrm>
                                    <a:off x="3177943" y="1640791"/>
                                    <a:ext cx="3427959" cy="3524299"/>
                                    <a:chOff x="3623900" y="1343491"/>
                                    <a:chExt cx="3427959" cy="3524299"/>
                                  </a:xfrm>
                                </p:grpSpPr>
                                <p:cxnSp>
                                  <p:nvCxnSpPr>
                                    <p:cNvPr id="131" name="Straight Arrow Connector 130"/>
                                    <p:cNvCxnSpPr>
                                      <a:stCxn id="219" idx="2"/>
                                      <a:endCxn id="225" idx="0"/>
                                    </p:cNvCxnSpPr>
                                    <p:nvPr/>
                                  </p:nvCxnSpPr>
                                  <p:spPr>
                                    <a:xfrm>
                                      <a:off x="4588050" y="2483628"/>
                                      <a:ext cx="4227" cy="214698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tailEnd type="arrow"/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grpSp>
                                  <p:nvGrpSpPr>
                                    <p:cNvPr id="163" name="Group 16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4141803" y="1356896"/>
                                      <a:ext cx="892494" cy="1836218"/>
                                      <a:chOff x="4141803" y="1116070"/>
                                      <a:chExt cx="892494" cy="1836218"/>
                                    </a:xfrm>
                                  </p:grpSpPr>
                                  <p:grpSp>
                                    <p:nvGrpSpPr>
                                      <p:cNvPr id="215" name="Group 214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4141803" y="1769101"/>
                                        <a:ext cx="892494" cy="1183187"/>
                                        <a:chOff x="4144662" y="1629134"/>
                                        <a:chExt cx="892494" cy="1183187"/>
                                      </a:xfrm>
                                    </p:grpSpPr>
                                    <p:sp>
                                      <p:nvSpPr>
                                        <p:cNvPr id="219" name="Rectangle 218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144662" y="1629134"/>
                                          <a:ext cx="892494" cy="473701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chemeClr val="tx2">
                                            <a:lumMod val="40000"/>
                                            <a:lumOff val="60000"/>
                                          </a:schemeClr>
                                        </a:solidFill>
                                        <a:ln>
                                          <a:solidFill>
                                            <a:schemeClr val="tx2">
                                              <a:lumMod val="40000"/>
                                              <a:lumOff val="60000"/>
                                            </a:schemeClr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dk1"/>
                                        </a:lnRef>
                                        <a:fillRef idx="1">
                                          <a:schemeClr val="lt1"/>
                                        </a:fillRef>
                                        <a:effectRef idx="0">
                                          <a:schemeClr val="dk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r>
                                            <a:rPr lang="en-US" sz="1200" dirty="0" smtClean="0">
                                              <a:latin typeface="Times New Roman" pitchFamily="18" charset="0"/>
                                              <a:cs typeface="Times New Roman" pitchFamily="18" charset="0"/>
                                            </a:rPr>
                                            <a:t>Motion </a:t>
                                          </a:r>
                                        </a:p>
                                        <a:p>
                                          <a:pPr algn="ctr"/>
                                          <a:r>
                                            <a:rPr lang="en-US" sz="1200" dirty="0" smtClean="0">
                                              <a:latin typeface="Times New Roman" pitchFamily="18" charset="0"/>
                                              <a:cs typeface="Times New Roman" pitchFamily="18" charset="0"/>
                                            </a:rPr>
                                            <a:t>Estimation</a:t>
                                          </a:r>
                                          <a:endParaRPr lang="en-US" sz="1200" dirty="0">
                                            <a:latin typeface="Times New Roman" pitchFamily="18" charset="0"/>
                                            <a:cs typeface="Times New Roman" pitchFamily="18" charset="0"/>
                                          </a:endParaRPr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25" name="Rectangle 22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396493" y="2317533"/>
                                          <a:ext cx="397286" cy="494788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dk1"/>
                                        </a:lnRef>
                                        <a:fillRef idx="1">
                                          <a:schemeClr val="lt1"/>
                                        </a:fillRef>
                                        <a:effectRef idx="0">
                                          <a:schemeClr val="dk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en-US" sz="1200">
                                            <a:latin typeface="Times New Roman" pitchFamily="18" charset="0"/>
                                            <a:cs typeface="Times New Roman" pitchFamily="18" charset="0"/>
                                          </a:endParaRPr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216" name="Rectangle 215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396139" y="1116070"/>
                                        <a:ext cx="397286" cy="494788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dk1"/>
                                      </a:lnRef>
                                      <a:fillRef idx="1">
                                        <a:schemeClr val="lt1"/>
                                      </a:fillRef>
                                      <a:effectRef idx="0">
                                        <a:schemeClr val="dk1"/>
                                      </a:effectRef>
                                      <a:fontRef idx="minor">
                                        <a:schemeClr val="dk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200">
                                          <a:latin typeface="Times New Roman" pitchFamily="18" charset="0"/>
                                          <a:cs typeface="Times New Roman" pitchFamily="18" charset="0"/>
                                        </a:endParaRPr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64" name="Rectangle 163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3623900" y="3395354"/>
                                      <a:ext cx="3427959" cy="72008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tx2">
                                        <a:lumMod val="40000"/>
                                        <a:lumOff val="60000"/>
                                      </a:schemeClr>
                                    </a:solidFill>
                                    <a:ln>
                                      <a:solidFill>
                                        <a:schemeClr val="tx2">
                                          <a:lumMod val="40000"/>
                                          <a:lumOff val="60000"/>
                                        </a:schemeClr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r>
                                        <a:rPr lang="en-US" dirty="0" smtClean="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cs typeface="Times New Roman" pitchFamily="18" charset="0"/>
                                        </a:rPr>
                                        <a:t>Motion-Compensated-MDCTA</a:t>
                                      </a:r>
                                    </a:p>
                                    <a:p>
                                      <a:pPr algn="ctr"/>
                                      <a:r>
                                        <a:rPr lang="en-US" dirty="0" smtClean="0">
                                          <a:solidFill>
                                            <a:schemeClr val="tx1"/>
                                          </a:solidFill>
                                          <a:latin typeface="Times New Roman" pitchFamily="18" charset="0"/>
                                          <a:cs typeface="Times New Roman" pitchFamily="18" charset="0"/>
                                        </a:rPr>
                                        <a:t>(MC-MDCTA)</a:t>
                                      </a:r>
                                      <a:endParaRPr lang="en-US" dirty="0">
                                        <a:solidFill>
                                          <a:schemeClr val="tx1"/>
                                        </a:solidFill>
                                        <a:latin typeface="Times New Roman" pitchFamily="18" charset="0"/>
                                        <a:cs typeface="Times New Roman" pitchFamily="18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67" name="Rectangle 166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5134666" y="4373002"/>
                                      <a:ext cx="397286" cy="494788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</p:spPr>
                                  <p:style>
                                    <a:lnRef idx="2">
                                      <a:schemeClr val="dk1"/>
                                    </a:lnRef>
                                    <a:fillRef idx="1">
                                      <a:schemeClr val="lt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dk1"/>
                                    </a:fontRef>
                                  </p:style>
                                  <p:txBody>
                                    <a:bodyPr rtlCol="0" anchor="ctr"/>
                                    <a:lstStyle/>
                                    <a:p>
                                      <a:pPr algn="ctr"/>
                                      <a:endParaRPr lang="en-US" sz="1200">
                                        <a:latin typeface="Times New Roman" pitchFamily="18" charset="0"/>
                                        <a:cs typeface="Times New Roman" pitchFamily="18" charset="0"/>
                                      </a:endParaRPr>
                                    </a:p>
                                  </p:txBody>
                                </p:sp>
                                <p:grpSp>
                                  <p:nvGrpSpPr>
                                    <p:cNvPr id="173" name="Group 17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5142108" y="1343491"/>
                                      <a:ext cx="1158761" cy="1834061"/>
                                      <a:chOff x="2663620" y="1052736"/>
                                      <a:chExt cx="1158761" cy="1834061"/>
                                    </a:xfrm>
                                  </p:grpSpPr>
                                  <p:grpSp>
                                    <p:nvGrpSpPr>
                                      <p:cNvPr id="199" name="Group 198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663620" y="1710076"/>
                                        <a:ext cx="1158761" cy="1176721"/>
                                        <a:chOff x="2666479" y="1570109"/>
                                        <a:chExt cx="1158761" cy="1176721"/>
                                      </a:xfrm>
                                    </p:grpSpPr>
                                    <p:sp>
                                      <p:nvSpPr>
                                        <p:cNvPr id="127" name="Rectangle 126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666479" y="1570109"/>
                                          <a:ext cx="397286" cy="494788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chemeClr val="bg1">
                                            <a:lumMod val="75000"/>
                                          </a:schemeClr>
                                        </a:solidFill>
                                        <a:ln>
                                          <a:solidFill>
                                            <a:schemeClr val="tx1">
                                              <a:lumMod val="65000"/>
                                              <a:lumOff val="35000"/>
                                            </a:schemeClr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dk1"/>
                                        </a:lnRef>
                                        <a:fillRef idx="1">
                                          <a:schemeClr val="lt1"/>
                                        </a:fillRef>
                                        <a:effectRef idx="0">
                                          <a:schemeClr val="dk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en-US" sz="1200">
                                            <a:latin typeface="Times New Roman" pitchFamily="18" charset="0"/>
                                            <a:cs typeface="Times New Roman" pitchFamily="18" charset="0"/>
                                          </a:endParaRPr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08" name="Rectangle 207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3427954" y="2252042"/>
                                          <a:ext cx="397286" cy="494788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</p:spPr>
                                      <p:style>
                                        <a:lnRef idx="2">
                                          <a:schemeClr val="dk1"/>
                                        </a:lnRef>
                                        <a:fillRef idx="1">
                                          <a:schemeClr val="lt1"/>
                                        </a:fillRef>
                                        <a:effectRef idx="0">
                                          <a:schemeClr val="dk1"/>
                                        </a:effectRef>
                                        <a:fontRef idx="minor">
                                          <a:schemeClr val="dk1"/>
                                        </a:fontRef>
                                      </p:style>
                                      <p:txBody>
                                        <a:bodyPr rtlCol="0" anchor="ctr"/>
                                        <a:lstStyle/>
                                        <a:p>
                                          <a:pPr algn="ctr"/>
                                          <a:endParaRPr lang="en-US" sz="1200">
                                            <a:latin typeface="Times New Roman" pitchFamily="18" charset="0"/>
                                            <a:cs typeface="Times New Roman" pitchFamily="18" charset="0"/>
                                          </a:endParaRPr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201" name="Rectangle 200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3414559" y="1052736"/>
                                        <a:ext cx="397286" cy="494788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</p:spPr>
                                    <p:style>
                                      <a:lnRef idx="2">
                                        <a:schemeClr val="dk1"/>
                                      </a:lnRef>
                                      <a:fillRef idx="1">
                                        <a:schemeClr val="lt1"/>
                                      </a:fillRef>
                                      <a:effectRef idx="0">
                                        <a:schemeClr val="dk1"/>
                                      </a:effectRef>
                                      <a:fontRef idx="minor">
                                        <a:schemeClr val="dk1"/>
                                      </a:fontRef>
                                    </p:style>
                                    <p:txBody>
                                      <a:bodyPr rtlCol="0" anchor="ctr"/>
                                      <a:lstStyle/>
                                      <a:p>
                                        <a:pPr algn="ctr"/>
                                        <a:endParaRPr lang="en-US" sz="1200">
                                          <a:latin typeface="Times New Roman" pitchFamily="18" charset="0"/>
                                          <a:cs typeface="Times New Roman" pitchFamily="18" charset="0"/>
                                        </a:endParaRPr>
                                      </a:p>
                                    </p:txBody>
                                  </p:sp>
                                  <p:cxnSp>
                                    <p:nvCxnSpPr>
                                      <p:cNvPr id="202" name="Straight Arrow Connector 201"/>
                                      <p:cNvCxnSpPr>
                                        <a:stCxn id="201" idx="2"/>
                                        <a:endCxn id="99" idx="0"/>
                                      </p:cNvCxnSpPr>
                                      <p:nvPr/>
                                    </p:nvCxnSpPr>
                                    <p:spPr>
                                      <a:xfrm>
                                        <a:off x="3613202" y="1547524"/>
                                        <a:ext cx="844" cy="171647"/>
                                      </a:xfrm>
                                      <a:prstGeom prst="straightConnector1">
                                        <a:avLst/>
                                      </a:prstGeom>
                                      <a:ln>
                                        <a:tailEnd type="arrow"/>
                                      </a:ln>
                                    </p:spPr>
                                    <p:style>
                                      <a:lnRef idx="1">
                                        <a:schemeClr val="dk1"/>
                                      </a:lnRef>
                                      <a:fillRef idx="0">
                                        <a:schemeClr val="dk1"/>
                                      </a:fillRef>
                                      <a:effectRef idx="0">
                                        <a:schemeClr val="dk1"/>
                                      </a:effectRef>
                                      <a:fontRef idx="minor">
                                        <a:schemeClr val="tx1"/>
                                      </a:fontRef>
                                    </p:style>
                                  </p:cxnSp>
                                </p:grpSp>
                                <p:cxnSp>
                                  <p:nvCxnSpPr>
                                    <p:cNvPr id="182" name="Straight Arrow Connector 181"/>
                                    <p:cNvCxnSpPr>
                                      <a:stCxn id="164" idx="2"/>
                                      <a:endCxn id="167" idx="0"/>
                                    </p:cNvCxnSpPr>
                                    <p:nvPr/>
                                  </p:nvCxnSpPr>
                                  <p:spPr>
                                    <a:xfrm flipH="1">
                                      <a:off x="5333309" y="4115434"/>
                                      <a:ext cx="4571" cy="257568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tailEnd type="arrow"/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129" name="Straight Arrow Connector 128"/>
                                    <p:cNvCxnSpPr>
                                      <a:stCxn id="127" idx="2"/>
                                      <a:endCxn id="164" idx="0"/>
                                    </p:cNvCxnSpPr>
                                    <p:nvPr/>
                                  </p:nvCxnSpPr>
                                  <p:spPr>
                                    <a:xfrm flipH="1">
                                      <a:off x="5337880" y="2495619"/>
                                      <a:ext cx="2871" cy="899735"/>
                                    </a:xfrm>
                                    <a:prstGeom prst="straightConnector1">
                                      <a:avLst/>
                                    </a:prstGeom>
                                    <a:ln>
                                      <a:tailEnd type="arrow"/>
                                    </a:ln>
                                  </p:spPr>
                                  <p:style>
                                    <a:lnRef idx="1">
                                      <a:schemeClr val="dk1"/>
                                    </a:lnRef>
                                    <a:fillRef idx="0">
                                      <a:schemeClr val="dk1"/>
                                    </a:fillRef>
                                    <a:effectRef idx="0">
                                      <a:schemeClr val="dk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cxnSp>
                                <p:nvCxnSpPr>
                                  <p:cNvPr id="120" name="Straight Arrow Connector 119"/>
                                  <p:cNvCxnSpPr>
                                    <a:stCxn id="99" idx="2"/>
                                    <a:endCxn id="208" idx="0"/>
                                  </p:cNvCxnSpPr>
                                  <p:nvPr/>
                                </p:nvCxnSpPr>
                                <p:spPr>
                                  <a:xfrm>
                                    <a:off x="5646577" y="2780927"/>
                                    <a:ext cx="9692" cy="199137"/>
                                  </a:xfrm>
                                  <a:prstGeom prst="straightConnector1">
                                    <a:avLst/>
                                  </a:prstGeom>
                                  <a:ln>
                                    <a:tailEnd type="arrow"/>
                                  </a:ln>
                                </p:spPr>
                                <p:style>
                                  <a:lnRef idx="1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graphicFrame>
                              <p:nvGraphicFramePr>
                                <p:cNvPr id="105" name="Object 104"/>
                                <p:cNvGraphicFramePr>
                                  <a:graphicFrameLocks noChangeAspect="1"/>
                                </p:cNvGraphicFramePr>
                                <p:nvPr>
                                  <p:extLst>
                                    <p:ext uri="{D42A27DB-BD31-4B8C-83A1-F6EECF244321}">
                                      <p14:modId xmlns:p14="http://schemas.microsoft.com/office/powerpoint/2010/main" val="540531873"/>
                                    </p:ext>
                                  </p:extLst>
                                </p:nvPr>
                              </p:nvGraphicFramePr>
                              <p:xfrm>
                                <a:off x="4713219" y="2375139"/>
                                <a:ext cx="352835" cy="337874"/>
                              </p:xfrm>
                              <a:graphic>
                                <a:graphicData uri="http://schemas.openxmlformats.org/presentationml/2006/ole">
                                  <mc:AlternateContent xmlns:mc="http://schemas.openxmlformats.org/markup-compatibility/2006">
                                    <mc:Choice xmlns:v="urn:schemas-microsoft-com:vml" Requires="v">
                                      <p:oleObj spid="_x0000_s88066" name="Equation" r:id="rId4" imgW="203040" imgH="190440" progId="Equation.3">
                                        <p:embed/>
                                      </p:oleObj>
                                    </mc:Choice>
                                    <mc:Fallback>
                                      <p:oleObj name="Equation" r:id="rId4" imgW="203040" imgH="190440" progId="Equation.3">
                                        <p:embed/>
                                        <p:pic>
                                          <p:nvPicPr>
                                            <p:cNvPr id="0" name=""/>
                                            <p:cNvPicPr>
                                              <a:picLocks noChangeAspect="1" noChangeArrowheads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5"/>
                                            <a:srcRect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4713219" y="2375139"/>
                                              <a:ext cx="352835" cy="337874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>
                                              <a:noFill/>
                                            </a:ln>
                                            <a:extLst/>
                                          </p:spPr>
                                        </p:pic>
                                      </p:oleObj>
                                    </mc:Fallback>
                                  </mc:AlternateContent>
                                </a:graphicData>
                              </a:graphic>
                            </p:graphicFrame>
                            <p:sp>
                              <p:nvSpPr>
                                <p:cNvPr id="113" name="Rectangle 112"/>
                                <p:cNvSpPr/>
                                <p:nvPr/>
                              </p:nvSpPr>
                              <p:spPr>
                                <a:xfrm>
                                  <a:off x="3121762" y="2298079"/>
                                  <a:ext cx="397286" cy="494788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n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endParaRPr lang="en-US" sz="1200">
                                    <a:latin typeface="Times New Roman" pitchFamily="18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09" name="Group 108"/>
                                <p:cNvGrpSpPr/>
                                <p:nvPr/>
                              </p:nvGrpSpPr>
                              <p:grpSpPr>
                                <a:xfrm>
                                  <a:off x="6092824" y="2297435"/>
                                  <a:ext cx="576341" cy="494788"/>
                                  <a:chOff x="8307691" y="2297435"/>
                                  <a:chExt cx="576341" cy="494788"/>
                                </a:xfrm>
                              </p:grpSpPr>
                              <p:sp>
                                <p:nvSpPr>
                                  <p:cNvPr id="110" name="Rectangle 109"/>
                                  <p:cNvSpPr/>
                                  <p:nvPr/>
                                </p:nvSpPr>
                                <p:spPr>
                                  <a:xfrm>
                                    <a:off x="8486746" y="2297435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accent6">
                                      <a:lumMod val="60000"/>
                                      <a:lumOff val="40000"/>
                                    </a:schemeClr>
                                  </a:solidFill>
                                  <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cxnSp>
                                <p:nvCxnSpPr>
                                  <p:cNvPr id="112" name="Straight Arrow Connector 111"/>
                                  <p:cNvCxnSpPr>
                                    <a:stCxn id="110" idx="1"/>
                                    <a:endCxn id="99" idx="3"/>
                                  </p:cNvCxnSpPr>
                                  <p:nvPr/>
                                </p:nvCxnSpPr>
                                <p:spPr>
                                  <a:xfrm flipH="1" flipV="1">
                                    <a:off x="8307691" y="2544077"/>
                                    <a:ext cx="179055" cy="752"/>
                                  </a:xfrm>
                                  <a:prstGeom prst="straightConnector1">
                                    <a:avLst/>
                                  </a:prstGeom>
                                  <a:ln>
                                    <a:tailEnd type="arrow"/>
                                  </a:ln>
                                </p:spPr>
                                <p:style>
                                  <a:lnRef idx="1">
                                    <a:schemeClr val="dk1"/>
                                  </a:lnRef>
                                  <a:fillRef idx="0">
                                    <a:schemeClr val="dk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graphicFrame>
                            <p:nvGraphicFramePr>
                              <p:cNvPr id="100" name="Object 99"/>
                              <p:cNvGraphicFramePr>
                                <a:graphicFrameLocks noChangeAspect="1"/>
                              </p:cNvGraphicFramePr>
                              <p:nvPr>
                                <p:extLst>
                                  <p:ext uri="{D42A27DB-BD31-4B8C-83A1-F6EECF244321}">
                                    <p14:modId xmlns:p14="http://schemas.microsoft.com/office/powerpoint/2010/main" val="159914599"/>
                                  </p:ext>
                                </p:extLst>
                              </p:nvPr>
                            </p:nvGraphicFramePr>
                            <p:xfrm>
                              <a:off x="5566880" y="3071869"/>
                              <a:ext cx="646701" cy="342302"/>
                            </p:xfrm>
                            <a:graphic>
                              <a:graphicData uri="http://schemas.openxmlformats.org/presentationml/2006/ole">
                                <mc:AlternateContent xmlns:mc="http://schemas.openxmlformats.org/markup-compatibility/2006">
                                  <mc:Choice xmlns:v="urn:schemas-microsoft-com:vml" Requires="v">
                                    <p:oleObj spid="_x0000_s88067" name="Equation" r:id="rId6" imgW="393480" imgH="203040" progId="Equation.3">
                                      <p:embed/>
                                    </p:oleObj>
                                  </mc:Choice>
                                  <mc:Fallback>
                                    <p:oleObj name="Equation" r:id="rId6" imgW="393480" imgH="203040" progId="Equation.3">
                                      <p:embed/>
                                      <p:pic>
                                        <p:nvPicPr>
                                          <p:cNvPr id="0" name=""/>
                                          <p:cNvPicPr>
                                            <a:picLocks noChangeAspect="1" noChangeArrowheads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7"/>
                                          <a:srcRect/>
                                          <a:stretch>
                                            <a:fillRect/>
                                          </a:stretch>
                                        </p:blipFill>
                                        <p:spPr bwMode="auto">
                                          <a:xfrm>
                                            <a:off x="5566880" y="3071869"/>
                                            <a:ext cx="646701" cy="342302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>
                                            <a:noFill/>
                                          </a:ln>
                                          <a:extLst/>
                                        </p:spPr>
                                      </p:pic>
                                    </p:oleObj>
                                  </mc:Fallback>
                                </mc:AlternateContent>
                              </a:graphicData>
                            </a:graphic>
                          </p:graphicFrame>
                        </p:grpSp>
                        <p:cxnSp>
                          <p:nvCxnSpPr>
                            <p:cNvPr id="7" name="Straight Arrow Connector 6"/>
                            <p:cNvCxnSpPr>
                              <a:stCxn id="113" idx="3"/>
                              <a:endCxn id="219" idx="1"/>
                            </p:cNvCxnSpPr>
                            <p:nvPr/>
                          </p:nvCxnSpPr>
                          <p:spPr>
                            <a:xfrm flipV="1">
                              <a:off x="3231016" y="2544078"/>
                              <a:ext cx="176798" cy="1395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chemeClr val="tx1"/>
                              </a:solidFill>
                              <a:tailEnd type="arrow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cxnSp>
                      <p:nvCxnSpPr>
                        <p:cNvPr id="14" name="Straight Arrow Connector 13"/>
                        <p:cNvCxnSpPr>
                          <a:stCxn id="216" idx="2"/>
                          <a:endCxn id="219" idx="0"/>
                        </p:cNvCxnSpPr>
                        <p:nvPr/>
                      </p:nvCxnSpPr>
                      <p:spPr>
                        <a:xfrm flipH="1">
                          <a:off x="3854061" y="2148984"/>
                          <a:ext cx="6732" cy="158243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6721811" y="2299486"/>
                        <a:ext cx="397286" cy="49478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  <p:cxnSp>
                    <p:nvCxnSpPr>
                      <p:cNvPr id="19" name="Elbow Connector 18"/>
                      <p:cNvCxnSpPr>
                        <a:stCxn id="133" idx="2"/>
                        <a:endCxn id="164" idx="3"/>
                      </p:cNvCxnSpPr>
                      <p:nvPr/>
                    </p:nvCxnSpPr>
                    <p:spPr>
                      <a:xfrm rot="5400000">
                        <a:off x="5989952" y="3122192"/>
                        <a:ext cx="1258420" cy="602584"/>
                      </a:xfrm>
                      <a:prstGeom prst="bentConnector2">
                        <a:avLst/>
                      </a:prstGeom>
                      <a:ln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4" name="Rectangle 133"/>
                      <p:cNvSpPr/>
                      <p:nvPr/>
                    </p:nvSpPr>
                    <p:spPr>
                      <a:xfrm>
                        <a:off x="2087717" y="2299486"/>
                        <a:ext cx="397286" cy="49478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200">
                          <a:latin typeface="Times New Roman" pitchFamily="18" charset="0"/>
                          <a:cs typeface="Times New Roman" pitchFamily="18" charset="0"/>
                        </a:endParaRPr>
                      </a:p>
                    </p:txBody>
                  </p:sp>
                </p:grpSp>
                <p:graphicFrame>
                  <p:nvGraphicFramePr>
                    <p:cNvPr id="136" name="Object 135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017180127"/>
                        </p:ext>
                      </p:extLst>
                    </p:nvPr>
                  </p:nvGraphicFramePr>
                  <p:xfrm>
                    <a:off x="2119354" y="2386389"/>
                    <a:ext cx="334011" cy="32098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8068" name="Equation" r:id="rId8" imgW="203040" imgH="190440" progId="Equation.3">
                            <p:embed/>
                          </p:oleObj>
                        </mc:Choice>
                        <mc:Fallback>
                          <p:oleObj name="Equation" r:id="rId8" imgW="203040" imgH="1904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9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2119354" y="2386389"/>
                                  <a:ext cx="334011" cy="32098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37" name="Object 13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501954557"/>
                        </p:ext>
                      </p:extLst>
                    </p:nvPr>
                  </p:nvGraphicFramePr>
                  <p:xfrm>
                    <a:off x="6753448" y="2382992"/>
                    <a:ext cx="334011" cy="322167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8069" name="Equation" r:id="rId10" imgW="203040" imgH="190440" progId="Equation.3">
                            <p:embed/>
                          </p:oleObj>
                        </mc:Choice>
                        <mc:Fallback>
                          <p:oleObj name="Equation" r:id="rId10" imgW="203040" imgH="1904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1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753448" y="2382992"/>
                                  <a:ext cx="334011" cy="32216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40" name="Object 139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198891250"/>
                        </p:ext>
                      </p:extLst>
                    </p:nvPr>
                  </p:nvGraphicFramePr>
                  <p:xfrm>
                    <a:off x="3004519" y="3056307"/>
                    <a:ext cx="646701" cy="34230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8070" name="Equation" r:id="rId12" imgW="393480" imgH="203040" progId="Equation.3">
                            <p:embed/>
                          </p:oleObj>
                        </mc:Choice>
                        <mc:Fallback>
                          <p:oleObj name="Equation" r:id="rId12" imgW="393480" imgH="2030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3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004519" y="3056307"/>
                                  <a:ext cx="646701" cy="34230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41" name="Object 140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73734981"/>
                        </p:ext>
                      </p:extLst>
                    </p:nvPr>
                  </p:nvGraphicFramePr>
                  <p:xfrm>
                    <a:off x="3620353" y="1333879"/>
                    <a:ext cx="480880" cy="320982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8071" name="Equation" r:id="rId14" imgW="291960" imgH="190440" progId="Equation.3">
                            <p:embed/>
                          </p:oleObj>
                        </mc:Choice>
                        <mc:Fallback>
                          <p:oleObj name="Equation" r:id="rId14" imgW="291960" imgH="1904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5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620353" y="1333879"/>
                                  <a:ext cx="480880" cy="320982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aphicFrame>
                  <p:nvGraphicFramePr>
                    <p:cNvPr id="142" name="Object 141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1566879523"/>
                        </p:ext>
                      </p:extLst>
                    </p:nvPr>
                  </p:nvGraphicFramePr>
                  <p:xfrm>
                    <a:off x="5138832" y="1319810"/>
                    <a:ext cx="439425" cy="32098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8072" name="Equation" r:id="rId16" imgW="266400" imgH="190440" progId="Equation.3">
                            <p:embed/>
                          </p:oleObj>
                        </mc:Choice>
                        <mc:Fallback>
                          <p:oleObj name="Equation" r:id="rId16" imgW="266400" imgH="1904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7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138832" y="1319810"/>
                                  <a:ext cx="439425" cy="32098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/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sp>
                <p:nvSpPr>
                  <p:cNvPr id="99" name="Rectangle 98"/>
                  <p:cNvSpPr/>
                  <p:nvPr/>
                </p:nvSpPr>
                <p:spPr>
                  <a:xfrm>
                    <a:off x="4916672" y="2000654"/>
                    <a:ext cx="892494" cy="473701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 smtClean="0">
                        <a:latin typeface="Times New Roman" pitchFamily="18" charset="0"/>
                        <a:cs typeface="Times New Roman" pitchFamily="18" charset="0"/>
                      </a:rPr>
                      <a:t>Motion </a:t>
                    </a:r>
                  </a:p>
                  <a:p>
                    <a:pPr algn="ctr"/>
                    <a:r>
                      <a:rPr lang="en-US" sz="1200" dirty="0" smtClean="0">
                        <a:latin typeface="Times New Roman" pitchFamily="18" charset="0"/>
                        <a:cs typeface="Times New Roman" pitchFamily="18" charset="0"/>
                      </a:rPr>
                      <a:t>Estimation</a:t>
                    </a:r>
                    <a:endParaRPr lang="en-US" sz="12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</p:grpSp>
            <p:graphicFrame>
              <p:nvGraphicFramePr>
                <p:cNvPr id="81" name="Object 80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83684937"/>
                    </p:ext>
                  </p:extLst>
                </p:nvPr>
              </p:nvGraphicFramePr>
              <p:xfrm>
                <a:off x="6071974" y="2101137"/>
                <a:ext cx="229780" cy="278341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8073" name="Equation" r:id="rId18" imgW="139680" imgH="164880" progId="Equation.3">
                        <p:embed/>
                      </p:oleObj>
                    </mc:Choice>
                    <mc:Fallback>
                      <p:oleObj name="Equation" r:id="rId18" imgW="139680" imgH="1648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071974" y="2101137"/>
                              <a:ext cx="229780" cy="278341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54" name="Object 15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2171349"/>
                  </p:ext>
                </p:extLst>
              </p:nvPr>
            </p:nvGraphicFramePr>
            <p:xfrm>
              <a:off x="4415575" y="4858518"/>
              <a:ext cx="376238" cy="363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8074" name="Equation" r:id="rId20" imgW="228600" imgH="215640" progId="Equation.3">
                      <p:embed/>
                    </p:oleObj>
                  </mc:Choice>
                  <mc:Fallback>
                    <p:oleObj name="Equation" r:id="rId20" imgW="22860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15575" y="4858518"/>
                            <a:ext cx="376238" cy="363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5" name="Object 15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24750332"/>
                </p:ext>
              </p:extLst>
            </p:nvPr>
          </p:nvGraphicFramePr>
          <p:xfrm>
            <a:off x="2921857" y="2098333"/>
            <a:ext cx="229780" cy="278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8075" name="Equation" r:id="rId22" imgW="139680" imgH="164880" progId="Equation.3">
                    <p:embed/>
                  </p:oleObj>
                </mc:Choice>
                <mc:Fallback>
                  <p:oleObj name="Equation" r:id="rId22" imgW="1396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1857" y="2098333"/>
                          <a:ext cx="229780" cy="278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7260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grpSp>
        <p:nvGrpSpPr>
          <p:cNvPr id="55" name="Group 54"/>
          <p:cNvGrpSpPr/>
          <p:nvPr/>
        </p:nvGrpSpPr>
        <p:grpSpPr>
          <a:xfrm>
            <a:off x="251520" y="1856035"/>
            <a:ext cx="3960440" cy="2713379"/>
            <a:chOff x="102587" y="1837675"/>
            <a:chExt cx="3106229" cy="2207822"/>
          </a:xfrm>
        </p:grpSpPr>
        <p:sp>
          <p:nvSpPr>
            <p:cNvPr id="54" name="Rectangle 53"/>
            <p:cNvSpPr/>
            <p:nvPr/>
          </p:nvSpPr>
          <p:spPr>
            <a:xfrm>
              <a:off x="942095" y="3550709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5775" y="2215010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15816" y="220800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11560" y="222845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3466" y="183767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7132" y="184271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00524" y="1839873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95" y="2643138"/>
              <a:ext cx="2880321" cy="4737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Depth Consistency Testing Algorithm </a:t>
              </a:r>
            </a:p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(DCTA)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7016110"/>
                </p:ext>
              </p:extLst>
            </p:nvPr>
          </p:nvGraphicFramePr>
          <p:xfrm>
            <a:off x="424824" y="1906985"/>
            <a:ext cx="2626367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374" name="Equation" r:id="rId3" imgW="1574640" imgH="177480" progId="Equation.3">
                    <p:embed/>
                  </p:oleObj>
                </mc:Choice>
                <mc:Fallback>
                  <p:oleObj name="Equation" r:id="rId3" imgW="1574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24" y="1906985"/>
                          <a:ext cx="2626367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>
              <a:off x="1149685" y="3135821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8262583"/>
                </p:ext>
              </p:extLst>
            </p:nvPr>
          </p:nvGraphicFramePr>
          <p:xfrm>
            <a:off x="102587" y="3537373"/>
            <a:ext cx="1211481" cy="424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375" name="Equation" r:id="rId5" imgW="774360" imgH="203040" progId="Equation.3">
                    <p:embed/>
                  </p:oleObj>
                </mc:Choice>
                <mc:Fallback>
                  <p:oleObj name="Equation" r:id="rId5" imgW="7743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587" y="3537373"/>
                          <a:ext cx="1211481" cy="4249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4860032" y="1852875"/>
            <a:ext cx="3672408" cy="2755193"/>
            <a:chOff x="5292080" y="2176811"/>
            <a:chExt cx="2880321" cy="2241845"/>
          </a:xfrm>
        </p:grpSpPr>
        <p:grpSp>
          <p:nvGrpSpPr>
            <p:cNvPr id="89" name="Group 88"/>
            <p:cNvGrpSpPr/>
            <p:nvPr/>
          </p:nvGrpSpPr>
          <p:grpSpPr>
            <a:xfrm>
              <a:off x="5292080" y="2176811"/>
              <a:ext cx="2880321" cy="2241845"/>
              <a:chOff x="5292080" y="2176811"/>
              <a:chExt cx="2880321" cy="224184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/>
                <p:cNvSpPr/>
                <p:nvPr/>
              </p:nvSpPr>
              <p:spPr>
                <a:xfrm>
                  <a:off x="433466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12208" y="1875731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2000" dirty="0" smtClean="0">
                      <a:latin typeface="Times New Roman" pitchFamily="18" charset="0"/>
                      <a:cs typeface="Times New Roman" pitchFamily="18" charset="0"/>
                    </a:rPr>
                    <a:t>Multi-DCTA (MDCTA)</a:t>
                  </a:r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87970604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1376" name="Equation" r:id="rId7" imgW="1574640" imgH="177480" progId="Equation.3">
                        <p:embed/>
                      </p:oleObj>
                    </mc:Choice>
                    <mc:Fallback>
                      <p:oleObj name="Equation" r:id="rId7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ectangle 82"/>
              <p:cNvSpPr/>
              <p:nvPr/>
            </p:nvSpPr>
            <p:spPr>
              <a:xfrm>
                <a:off x="5412858" y="3900097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536523" y="390513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91599" y="3923868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5953240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377" name="Equation" r:id="rId8" imgW="1574640" imgH="203040" progId="Equation.3">
                      <p:embed/>
                    </p:oleObj>
                  </mc:Choice>
                  <mc:Fallback>
                    <p:oleObj name="Equation" r:id="rId8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7" name="Straight Arrow Connector 86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75665" y="4797152"/>
            <a:ext cx="20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64088" y="4797152"/>
            <a:ext cx="27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1, 2, and 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2670" y="1083231"/>
            <a:ext cx="7000746" cy="371057"/>
            <a:chOff x="1096315" y="5229200"/>
            <a:chExt cx="7000746" cy="371057"/>
          </a:xfrm>
        </p:grpSpPr>
        <p:sp>
          <p:nvSpPr>
            <p:cNvPr id="6" name="Rectangle 5"/>
            <p:cNvSpPr/>
            <p:nvPr/>
          </p:nvSpPr>
          <p:spPr>
            <a:xfrm>
              <a:off x="5411389" y="5229200"/>
              <a:ext cx="2685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Enhancement Tool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6315" y="5230925"/>
              <a:ext cx="2788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Consistency Testing</a:t>
              </a:r>
              <a:endParaRPr lang="en-US" b="1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33043" y="1268760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9085" y="5205099"/>
            <a:ext cx="203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MDCTA/ED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2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133" y="96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>
              <a:solidFill>
                <a:srgbClr val="1954A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grpSp>
        <p:nvGrpSpPr>
          <p:cNvPr id="21" name="Group 20"/>
          <p:cNvGrpSpPr/>
          <p:nvPr/>
        </p:nvGrpSpPr>
        <p:grpSpPr>
          <a:xfrm>
            <a:off x="1054625" y="1202658"/>
            <a:ext cx="7023100" cy="4740243"/>
            <a:chOff x="1054625" y="1538320"/>
            <a:chExt cx="7023100" cy="4740243"/>
          </a:xfrm>
        </p:grpSpPr>
        <p:grpSp>
          <p:nvGrpSpPr>
            <p:cNvPr id="20" name="Group 19"/>
            <p:cNvGrpSpPr/>
            <p:nvPr/>
          </p:nvGrpSpPr>
          <p:grpSpPr>
            <a:xfrm>
              <a:off x="1075581" y="1538320"/>
              <a:ext cx="6980110" cy="4740243"/>
              <a:chOff x="1075581" y="1538320"/>
              <a:chExt cx="6980110" cy="4740243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138773" y="1538320"/>
                <a:ext cx="4875162" cy="4740243"/>
                <a:chOff x="2138773" y="1538320"/>
                <a:chExt cx="4875162" cy="474024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138773" y="1538320"/>
                  <a:ext cx="4875162" cy="4740243"/>
                  <a:chOff x="2138773" y="1538320"/>
                  <a:chExt cx="4875162" cy="4740243"/>
                </a:xfrm>
              </p:grpSpPr>
              <p:cxnSp>
                <p:nvCxnSpPr>
                  <p:cNvPr id="11" name="Straight Arrow Connector 10"/>
                  <p:cNvCxnSpPr/>
                  <p:nvPr/>
                </p:nvCxnSpPr>
                <p:spPr>
                  <a:xfrm>
                    <a:off x="3417529" y="2975757"/>
                    <a:ext cx="0" cy="89455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Arrow Connector 95"/>
                  <p:cNvCxnSpPr/>
                  <p:nvPr/>
                </p:nvCxnSpPr>
                <p:spPr>
                  <a:xfrm>
                    <a:off x="5714686" y="2951295"/>
                    <a:ext cx="0" cy="89455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2138773" y="1538320"/>
                    <a:ext cx="4875162" cy="4740243"/>
                    <a:chOff x="2138773" y="1538320"/>
                    <a:chExt cx="4875162" cy="4740243"/>
                  </a:xfrm>
                </p:grpSpPr>
                <p:grpSp>
                  <p:nvGrpSpPr>
                    <p:cNvPr id="97" name="Group 96"/>
                    <p:cNvGrpSpPr/>
                    <p:nvPr/>
                  </p:nvGrpSpPr>
                  <p:grpSpPr>
                    <a:xfrm>
                      <a:off x="2138773" y="1538320"/>
                      <a:ext cx="4875162" cy="4740243"/>
                      <a:chOff x="2138773" y="1538320"/>
                      <a:chExt cx="4875162" cy="4740243"/>
                    </a:xfrm>
                  </p:grpSpPr>
                  <p:grpSp>
                    <p:nvGrpSpPr>
                      <p:cNvPr id="98" name="Group 97"/>
                      <p:cNvGrpSpPr/>
                      <p:nvPr/>
                    </p:nvGrpSpPr>
                    <p:grpSpPr>
                      <a:xfrm>
                        <a:off x="2138773" y="1538320"/>
                        <a:ext cx="4875162" cy="4740243"/>
                        <a:chOff x="2426805" y="1538320"/>
                        <a:chExt cx="4875162" cy="4740243"/>
                      </a:xfrm>
                    </p:grpSpPr>
                    <p:grpSp>
                      <p:nvGrpSpPr>
                        <p:cNvPr id="101" name="Group 100"/>
                        <p:cNvGrpSpPr/>
                        <p:nvPr/>
                      </p:nvGrpSpPr>
                      <p:grpSpPr>
                        <a:xfrm>
                          <a:off x="3015792" y="1538320"/>
                          <a:ext cx="3788456" cy="4266944"/>
                          <a:chOff x="3015792" y="1538320"/>
                          <a:chExt cx="3788456" cy="4266944"/>
                        </a:xfrm>
                      </p:grpSpPr>
                      <p:grpSp>
                        <p:nvGrpSpPr>
                          <p:cNvPr id="119" name="Group 118"/>
                          <p:cNvGrpSpPr/>
                          <p:nvPr/>
                        </p:nvGrpSpPr>
                        <p:grpSpPr>
                          <a:xfrm>
                            <a:off x="3015792" y="1538320"/>
                            <a:ext cx="3788456" cy="4266944"/>
                            <a:chOff x="3461749" y="1241020"/>
                            <a:chExt cx="3788456" cy="4266944"/>
                          </a:xfrm>
                        </p:grpSpPr>
                        <p:cxnSp>
                          <p:nvCxnSpPr>
                            <p:cNvPr id="131" name="Straight Arrow Connector 130"/>
                            <p:cNvCxnSpPr>
                              <a:stCxn id="219" idx="2"/>
                            </p:cNvCxnSpPr>
                            <p:nvPr/>
                          </p:nvCxnSpPr>
                          <p:spPr>
                            <a:xfrm flipH="1">
                              <a:off x="4155861" y="2483628"/>
                              <a:ext cx="1" cy="177995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63" name="Group 162"/>
                            <p:cNvGrpSpPr/>
                            <p:nvPr/>
                          </p:nvGrpSpPr>
                          <p:grpSpPr>
                            <a:xfrm>
                              <a:off x="3653806" y="1253586"/>
                              <a:ext cx="1004111" cy="2022130"/>
                              <a:chOff x="3653806" y="1012760"/>
                              <a:chExt cx="1004111" cy="2022130"/>
                            </a:xfrm>
                          </p:grpSpPr>
                          <p:sp>
                            <p:nvSpPr>
                              <p:cNvPr id="217" name="Rectangle 216"/>
                              <p:cNvSpPr/>
                              <p:nvPr/>
                            </p:nvSpPr>
                            <p:spPr>
                              <a:xfrm>
                                <a:off x="4166589" y="1012760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215" name="Group 214"/>
                              <p:cNvGrpSpPr/>
                              <p:nvPr/>
                            </p:nvGrpSpPr>
                            <p:grpSpPr>
                              <a:xfrm>
                                <a:off x="3653806" y="1769101"/>
                                <a:ext cx="1004111" cy="1265789"/>
                                <a:chOff x="3656665" y="1629134"/>
                                <a:chExt cx="1004111" cy="1265789"/>
                              </a:xfrm>
                            </p:grpSpPr>
                            <p:sp>
                              <p:nvSpPr>
                                <p:cNvPr id="219" name="Rectangle 218"/>
                                <p:cNvSpPr/>
                                <p:nvPr/>
                              </p:nvSpPr>
                              <p:spPr>
                                <a:xfrm>
                                  <a:off x="3656665" y="1629134"/>
                                  <a:ext cx="1004111" cy="473701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n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Motion 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Estimation</a:t>
                                  </a:r>
                                  <a:endParaRPr lang="en-US" sz="1400" dirty="0">
                                    <a:latin typeface="Times New Roman" pitchFamily="18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24" name="Group 223"/>
                                <p:cNvGrpSpPr/>
                                <p:nvPr/>
                              </p:nvGrpSpPr>
                              <p:grpSpPr>
                                <a:xfrm>
                                  <a:off x="3939746" y="2301936"/>
                                  <a:ext cx="577014" cy="592987"/>
                                  <a:chOff x="6210958" y="4085887"/>
                                  <a:chExt cx="577014" cy="592987"/>
                                </a:xfrm>
                              </p:grpSpPr>
                              <p:sp>
                                <p:nvSpPr>
                                  <p:cNvPr id="226" name="Rectangle 225"/>
                                  <p:cNvSpPr/>
                                  <p:nvPr/>
                                </p:nvSpPr>
                                <p:spPr>
                                  <a:xfrm>
                                    <a:off x="6390686" y="4085887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225" name="Rectangle 224"/>
                                  <p:cNvSpPr/>
                                  <p:nvPr/>
                                </p:nvSpPr>
                                <p:spPr>
                                  <a:xfrm>
                                    <a:off x="6210958" y="4184086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216" name="Rectangle 215"/>
                              <p:cNvSpPr/>
                              <p:nvPr/>
                            </p:nvSpPr>
                            <p:spPr>
                              <a:xfrm>
                                <a:off x="3954760" y="1116070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64" name="Rectangle 163"/>
                            <p:cNvSpPr/>
                            <p:nvPr/>
                          </p:nvSpPr>
                          <p:spPr>
                            <a:xfrm>
                              <a:off x="3577796" y="3573016"/>
                              <a:ext cx="3427959" cy="720080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n>
                              <a:solidFill>
                                <a:schemeClr val="tx2">
                                  <a:lumMod val="40000"/>
                                  <a:lumOff val="6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2000" dirty="0" smtClean="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a:t>Motion-Compensated-MDCTA</a:t>
                              </a:r>
                            </a:p>
                            <a:p>
                              <a:pPr algn="ctr"/>
                              <a:r>
                                <a:rPr lang="en-US" sz="2000" dirty="0" smtClean="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a:t>(MC-MDCTA)</a:t>
                              </a:r>
                              <a:endParaRPr lang="en-US" sz="2000" dirty="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3461749" y="4910705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6" name="Rectangle 165"/>
                            <p:cNvSpPr/>
                            <p:nvPr/>
                          </p:nvSpPr>
                          <p:spPr>
                            <a:xfrm>
                              <a:off x="3667834" y="5013176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5134666" y="4910705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9" name="Rectangle 168"/>
                            <p:cNvSpPr/>
                            <p:nvPr/>
                          </p:nvSpPr>
                          <p:spPr>
                            <a:xfrm>
                              <a:off x="5340751" y="5013176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70" name="Rectangle 169"/>
                            <p:cNvSpPr/>
                            <p:nvPr/>
                          </p:nvSpPr>
                          <p:spPr>
                            <a:xfrm>
                              <a:off x="6646834" y="4910705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71" name="Rectangle 170"/>
                            <p:cNvSpPr/>
                            <p:nvPr/>
                          </p:nvSpPr>
                          <p:spPr>
                            <a:xfrm>
                              <a:off x="6852919" y="5013176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173" name="Group 172"/>
                            <p:cNvGrpSpPr/>
                            <p:nvPr/>
                          </p:nvGrpSpPr>
                          <p:grpSpPr>
                            <a:xfrm>
                              <a:off x="4936023" y="1241020"/>
                              <a:ext cx="2022149" cy="2046687"/>
                              <a:chOff x="2457535" y="950265"/>
                              <a:chExt cx="2022149" cy="2046687"/>
                            </a:xfrm>
                          </p:grpSpPr>
                          <p:grpSp>
                            <p:nvGrpSpPr>
                              <p:cNvPr id="199" name="Group 198"/>
                              <p:cNvGrpSpPr/>
                              <p:nvPr/>
                            </p:nvGrpSpPr>
                            <p:grpSpPr>
                              <a:xfrm>
                                <a:off x="2457535" y="1607605"/>
                                <a:ext cx="2022149" cy="1389347"/>
                                <a:chOff x="2460394" y="1467638"/>
                                <a:chExt cx="2022149" cy="1389347"/>
                              </a:xfrm>
                            </p:grpSpPr>
                            <p:sp>
                              <p:nvSpPr>
                                <p:cNvPr id="203" name="Rectangle 202"/>
                                <p:cNvSpPr/>
                                <p:nvPr/>
                              </p:nvSpPr>
                              <p:spPr>
                                <a:xfrm>
                                  <a:off x="3478432" y="1591196"/>
                                  <a:ext cx="1004111" cy="473701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n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Motion 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Estimation</a:t>
                                  </a:r>
                                  <a:endParaRPr lang="en-US" sz="1400" dirty="0">
                                    <a:latin typeface="Times New Roman" pitchFamily="18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04" name="Group 203"/>
                                <p:cNvGrpSpPr/>
                                <p:nvPr/>
                              </p:nvGrpSpPr>
                              <p:grpSpPr>
                                <a:xfrm>
                                  <a:off x="2460394" y="1467638"/>
                                  <a:ext cx="603371" cy="597259"/>
                                  <a:chOff x="5881187" y="4615692"/>
                                  <a:chExt cx="603371" cy="597259"/>
                                </a:xfrm>
                              </p:grpSpPr>
                              <p:sp>
                                <p:nvSpPr>
                                  <p:cNvPr id="126" name="Rectangle 125"/>
                                  <p:cNvSpPr/>
                                  <p:nvPr/>
                                </p:nvSpPr>
                                <p:spPr>
                                  <a:xfrm>
                                    <a:off x="5881187" y="4615692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27" name="Rectangle 126"/>
                                  <p:cNvSpPr/>
                                  <p:nvPr/>
                                </p:nvSpPr>
                                <p:spPr>
                                  <a:xfrm>
                                    <a:off x="6087272" y="4718163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207" name="Group 206"/>
                                <p:cNvGrpSpPr/>
                                <p:nvPr/>
                              </p:nvGrpSpPr>
                              <p:grpSpPr>
                                <a:xfrm>
                                  <a:off x="3733433" y="2259726"/>
                                  <a:ext cx="603371" cy="597259"/>
                                  <a:chOff x="6004645" y="4043677"/>
                                  <a:chExt cx="603371" cy="597259"/>
                                </a:xfrm>
                              </p:grpSpPr>
                              <p:sp>
                                <p:nvSpPr>
                                  <p:cNvPr id="208" name="Rectangle 207"/>
                                  <p:cNvSpPr/>
                                  <p:nvPr/>
                                </p:nvSpPr>
                                <p:spPr>
                                  <a:xfrm>
                                    <a:off x="6004645" y="4043677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209" name="Rectangle 208"/>
                                  <p:cNvSpPr/>
                                  <p:nvPr/>
                                </p:nvSpPr>
                                <p:spPr>
                                  <a:xfrm>
                                    <a:off x="6210730" y="4146148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200" name="Rectangle 199"/>
                              <p:cNvSpPr/>
                              <p:nvPr/>
                            </p:nvSpPr>
                            <p:spPr>
                              <a:xfrm>
                                <a:off x="3572901" y="950265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01" name="Rectangle 200"/>
                              <p:cNvSpPr/>
                              <p:nvPr/>
                            </p:nvSpPr>
                            <p:spPr>
                              <a:xfrm>
                                <a:off x="3778986" y="1052736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202" name="Straight Arrow Connector 201"/>
                              <p:cNvCxnSpPr>
                                <a:stCxn id="201" idx="2"/>
                                <a:endCxn id="203" idx="0"/>
                              </p:cNvCxnSpPr>
                              <p:nvPr/>
                            </p:nvCxnSpPr>
                            <p:spPr>
                              <a:xfrm>
                                <a:off x="3977629" y="1547524"/>
                                <a:ext cx="0" cy="183639"/>
                              </a:xfrm>
                              <a:prstGeom prst="straightConnector1">
                                <a:avLst/>
                              </a:prstGeom>
                              <a:ln>
                                <a:tailEnd type="arrow"/>
                              </a:ln>
                            </p:spPr>
                            <p:style>
                              <a:lnRef idx="1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1" name="Straight Arrow Connector 180"/>
                            <p:cNvCxnSpPr>
                              <a:endCxn id="165" idx="0"/>
                            </p:cNvCxnSpPr>
                            <p:nvPr/>
                          </p:nvCxnSpPr>
                          <p:spPr>
                            <a:xfrm flipH="1">
                              <a:off x="3660392" y="4293096"/>
                              <a:ext cx="7442" cy="617609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2" name="Straight Arrow Connector 181"/>
                            <p:cNvCxnSpPr>
                              <a:endCxn id="167" idx="0"/>
                            </p:cNvCxnSpPr>
                            <p:nvPr/>
                          </p:nvCxnSpPr>
                          <p:spPr>
                            <a:xfrm flipH="1">
                              <a:off x="5333309" y="4293096"/>
                              <a:ext cx="7442" cy="617609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3" name="Straight Arrow Connector 182"/>
                            <p:cNvCxnSpPr>
                              <a:endCxn id="170" idx="0"/>
                            </p:cNvCxnSpPr>
                            <p:nvPr/>
                          </p:nvCxnSpPr>
                          <p:spPr>
                            <a:xfrm flipH="1">
                              <a:off x="6845477" y="4293096"/>
                              <a:ext cx="7442" cy="617609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9" name="Straight Arrow Connector 128"/>
                            <p:cNvCxnSpPr>
                              <a:stCxn id="127" idx="2"/>
                            </p:cNvCxnSpPr>
                            <p:nvPr/>
                          </p:nvCxnSpPr>
                          <p:spPr>
                            <a:xfrm>
                              <a:off x="5340751" y="2495619"/>
                              <a:ext cx="0" cy="1072317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20" name="Straight Arrow Connector 119"/>
                          <p:cNvCxnSpPr/>
                          <p:nvPr/>
                        </p:nvCxnSpPr>
                        <p:spPr>
                          <a:xfrm flipH="1">
                            <a:off x="6010160" y="2780928"/>
                            <a:ext cx="1" cy="177995"/>
                          </a:xfrm>
                          <a:prstGeom prst="straightConnector1">
                            <a:avLst/>
                          </a:prstGeom>
                          <a:ln>
                            <a:tailEnd type="arrow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aphicFrame>
                      <p:nvGraphicFramePr>
                        <p:cNvPr id="102" name="Object 101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3420208316"/>
                            </p:ext>
                          </p:extLst>
                        </p:nvPr>
                      </p:nvGraphicFramePr>
                      <p:xfrm>
                        <a:off x="3031232" y="5791200"/>
                        <a:ext cx="4030663" cy="487363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85381" name="Equation" r:id="rId3" imgW="1828800" imgH="215640" progId="Equation.3">
                                <p:embed/>
                              </p:oleObj>
                            </mc:Choice>
                            <mc:Fallback>
                              <p:oleObj name="Equation" r:id="rId3" imgW="1828800" imgH="21564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031232" y="5791200"/>
                                      <a:ext cx="4030663" cy="48736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105" name="Object 104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985719756"/>
                            </p:ext>
                          </p:extLst>
                        </p:nvPr>
                      </p:nvGraphicFramePr>
                      <p:xfrm>
                        <a:off x="4666442" y="2319218"/>
                        <a:ext cx="449262" cy="430212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85382" name="Equation" r:id="rId5" imgW="203040" imgH="190440" progId="Equation.3">
                                <p:embed/>
                              </p:oleObj>
                            </mc:Choice>
                            <mc:Fallback>
                              <p:oleObj name="Equation" r:id="rId5" imgW="203040" imgH="19044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6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666442" y="2319218"/>
                                      <a:ext cx="449262" cy="43021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pSp>
                      <p:nvGrpSpPr>
                        <p:cNvPr id="108" name="Group 107"/>
                        <p:cNvGrpSpPr/>
                        <p:nvPr/>
                      </p:nvGrpSpPr>
                      <p:grpSpPr>
                        <a:xfrm>
                          <a:off x="2426805" y="2297887"/>
                          <a:ext cx="581337" cy="592987"/>
                          <a:chOff x="6801913" y="2310623"/>
                          <a:chExt cx="581337" cy="592987"/>
                        </a:xfrm>
                      </p:grpSpPr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6985964" y="2310623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13" name="Rectangle 112"/>
                          <p:cNvSpPr/>
                          <p:nvPr/>
                        </p:nvSpPr>
                        <p:spPr>
                          <a:xfrm>
                            <a:off x="6801913" y="2408822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9" name="Group 108"/>
                        <p:cNvGrpSpPr/>
                        <p:nvPr/>
                      </p:nvGrpSpPr>
                      <p:grpSpPr>
                        <a:xfrm>
                          <a:off x="6512215" y="2289751"/>
                          <a:ext cx="789752" cy="597259"/>
                          <a:chOff x="8727082" y="2289751"/>
                          <a:chExt cx="789752" cy="597259"/>
                        </a:xfrm>
                      </p:grpSpPr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8913463" y="2289751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11" name="Rectangle 110"/>
                          <p:cNvSpPr/>
                          <p:nvPr/>
                        </p:nvSpPr>
                        <p:spPr>
                          <a:xfrm>
                            <a:off x="9119548" y="2392222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cxnSp>
                        <p:nvCxnSpPr>
                          <p:cNvPr id="112" name="Straight Arrow Connector 111"/>
                          <p:cNvCxnSpPr>
                            <a:stCxn id="110" idx="1"/>
                          </p:cNvCxnSpPr>
                          <p:nvPr/>
                        </p:nvCxnSpPr>
                        <p:spPr>
                          <a:xfrm flipH="1">
                            <a:off x="8727082" y="2537145"/>
                            <a:ext cx="186381" cy="7865"/>
                          </a:xfrm>
                          <a:prstGeom prst="straightConnector1">
                            <a:avLst/>
                          </a:prstGeom>
                          <a:ln>
                            <a:tailEnd type="arrow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aphicFrame>
                    <p:nvGraphicFramePr>
                      <p:cNvPr id="100" name="Object 99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11443108"/>
                          </p:ext>
                        </p:extLst>
                      </p:nvPr>
                    </p:nvGraphicFramePr>
                    <p:xfrm>
                      <a:off x="6078538" y="3092450"/>
                      <a:ext cx="866775" cy="458788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85383" name="Equation" r:id="rId7" imgW="393480" imgH="203040" progId="Equation.3">
                              <p:embed/>
                            </p:oleObj>
                          </mc:Choice>
                          <mc:Fallback>
                            <p:oleObj name="Equation" r:id="rId7" imgW="393480" imgH="20304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078538" y="3092450"/>
                                    <a:ext cx="866775" cy="45878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cxnSp>
                  <p:nvCxnSpPr>
                    <p:cNvPr id="7" name="Straight Arrow Connector 6"/>
                    <p:cNvCxnSpPr>
                      <a:stCxn id="114" idx="3"/>
                      <a:endCxn id="219" idx="1"/>
                    </p:cNvCxnSpPr>
                    <p:nvPr/>
                  </p:nvCxnSpPr>
                  <p:spPr>
                    <a:xfrm flipV="1">
                      <a:off x="2720110" y="2544078"/>
                      <a:ext cx="199707" cy="120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4" name="Straight Arrow Connector 13"/>
                <p:cNvCxnSpPr>
                  <a:stCxn id="216" idx="2"/>
                  <a:endCxn id="219" idx="0"/>
                </p:cNvCxnSpPr>
                <p:nvPr/>
              </p:nvCxnSpPr>
              <p:spPr>
                <a:xfrm>
                  <a:off x="3419414" y="2148984"/>
                  <a:ext cx="2459" cy="1582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131"/>
              <p:cNvSpPr/>
              <p:nvPr/>
            </p:nvSpPr>
            <p:spPr>
              <a:xfrm>
                <a:off x="7452320" y="2307227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658405" y="2409698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59632" y="2319218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7" name="Elbow Connector 16"/>
              <p:cNvCxnSpPr>
                <a:stCxn id="134" idx="2"/>
                <a:endCxn id="164" idx="1"/>
              </p:cNvCxnSpPr>
              <p:nvPr/>
            </p:nvCxnSpPr>
            <p:spPr>
              <a:xfrm rot="16200000" flipH="1">
                <a:off x="1399940" y="2786488"/>
                <a:ext cx="1318151" cy="1569583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/>
              <p:cNvCxnSpPr>
                <a:stCxn id="133" idx="2"/>
                <a:endCxn id="164" idx="3"/>
              </p:cNvCxnSpPr>
              <p:nvPr/>
            </p:nvCxnSpPr>
            <p:spPr>
              <a:xfrm rot="5400000">
                <a:off x="6401472" y="2774780"/>
                <a:ext cx="1325870" cy="1585282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angle 133"/>
              <p:cNvSpPr/>
              <p:nvPr/>
            </p:nvSpPr>
            <p:spPr>
              <a:xfrm>
                <a:off x="1075581" y="2417417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36" name="Object 1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3507488"/>
                </p:ext>
              </p:extLst>
            </p:nvPr>
          </p:nvGraphicFramePr>
          <p:xfrm>
            <a:off x="1054625" y="2426888"/>
            <a:ext cx="447675" cy="430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84" name="Equation" r:id="rId9" imgW="203040" imgH="190440" progId="Equation.3">
                    <p:embed/>
                  </p:oleObj>
                </mc:Choice>
                <mc:Fallback>
                  <p:oleObj name="Equation" r:id="rId9" imgW="2030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4625" y="2426888"/>
                          <a:ext cx="447675" cy="430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Object 1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7730335"/>
                </p:ext>
              </p:extLst>
            </p:nvPr>
          </p:nvGraphicFramePr>
          <p:xfrm>
            <a:off x="7630050" y="2427580"/>
            <a:ext cx="4476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85" name="Equation" r:id="rId11" imgW="203040" imgH="190440" progId="Equation.3">
                    <p:embed/>
                  </p:oleObj>
                </mc:Choice>
                <mc:Fallback>
                  <p:oleObj name="Equation" r:id="rId11" imgW="2030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0050" y="2427580"/>
                          <a:ext cx="447675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1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7462090"/>
                </p:ext>
              </p:extLst>
            </p:nvPr>
          </p:nvGraphicFramePr>
          <p:xfrm>
            <a:off x="2123728" y="2395060"/>
            <a:ext cx="419100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86" name="Equation" r:id="rId13" imgW="190440" imgH="190440" progId="Equation.3">
                    <p:embed/>
                  </p:oleObj>
                </mc:Choice>
                <mc:Fallback>
                  <p:oleObj name="Equation" r:id="rId13" imgW="1904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3728" y="2395060"/>
                          <a:ext cx="419100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1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220985"/>
                </p:ext>
              </p:extLst>
            </p:nvPr>
          </p:nvGraphicFramePr>
          <p:xfrm>
            <a:off x="6616649" y="2409698"/>
            <a:ext cx="420687" cy="430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87" name="Equation" r:id="rId15" imgW="190440" imgH="190440" progId="Equation.3">
                    <p:embed/>
                  </p:oleObj>
                </mc:Choice>
                <mc:Fallback>
                  <p:oleObj name="Equation" r:id="rId15" imgW="1904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6649" y="2409698"/>
                          <a:ext cx="420687" cy="430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1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5173731"/>
                </p:ext>
              </p:extLst>
            </p:nvPr>
          </p:nvGraphicFramePr>
          <p:xfrm>
            <a:off x="2179638" y="3101975"/>
            <a:ext cx="866775" cy="4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88" name="Equation" r:id="rId17" imgW="393480" imgH="203040" progId="Equation.3">
                    <p:embed/>
                  </p:oleObj>
                </mc:Choice>
                <mc:Fallback>
                  <p:oleObj name="Equation" r:id="rId17" imgW="393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9638" y="3101975"/>
                          <a:ext cx="866775" cy="458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1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5108767"/>
                </p:ext>
              </p:extLst>
            </p:nvPr>
          </p:nvGraphicFramePr>
          <p:xfrm>
            <a:off x="2586420" y="1641475"/>
            <a:ext cx="644525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89" name="Equation" r:id="rId19" imgW="291960" imgH="190440" progId="Equation.3">
                    <p:embed/>
                  </p:oleObj>
                </mc:Choice>
                <mc:Fallback>
                  <p:oleObj name="Equation" r:id="rId19" imgW="291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6420" y="1641475"/>
                          <a:ext cx="644525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2403356"/>
                </p:ext>
              </p:extLst>
            </p:nvPr>
          </p:nvGraphicFramePr>
          <p:xfrm>
            <a:off x="5927253" y="1688718"/>
            <a:ext cx="588963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390" name="Equation" r:id="rId21" imgW="266400" imgH="190440" progId="Equation.3">
                    <p:embed/>
                  </p:oleObj>
                </mc:Choice>
                <mc:Fallback>
                  <p:oleObj name="Equation" r:id="rId21" imgW="26640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7253" y="1688718"/>
                          <a:ext cx="588963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Box 21"/>
          <p:cNvSpPr txBox="1"/>
          <p:nvPr/>
        </p:nvSpPr>
        <p:spPr>
          <a:xfrm>
            <a:off x="3581269" y="5909209"/>
            <a:ext cx="234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MC-MDCTA/ED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VSRS 3.5 Configuration file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23, 2011</a:t>
            </a:r>
            <a:endParaRPr lang="sv-SE" dirty="0"/>
          </a:p>
        </p:txBody>
      </p:sp>
      <p:pic>
        <p:nvPicPr>
          <p:cNvPr id="1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Rectangle 30"/>
          <p:cNvSpPr txBox="1">
            <a:spLocks noChangeArrowheads="1"/>
          </p:cNvSpPr>
          <p:nvPr/>
        </p:nvSpPr>
        <p:spPr>
          <a:xfrm>
            <a:off x="261095" y="5628357"/>
            <a:ext cx="8355013" cy="317078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[1] Study of VSRS input parameters,  Martin Pettersson,  Ericsson AB, 2011-02-28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1844824"/>
            <a:ext cx="8004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best VSRS parameters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setting[1]: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1D Synthesis mode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Boundary Noise Removal off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Blending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off,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not used in the 1D mode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Half-pel precision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setting for the Filter parameter </a:t>
            </a:r>
          </a:p>
        </p:txBody>
      </p:sp>
    </p:spTree>
    <p:extLst>
      <p:ext uri="{BB962C8B-B14F-4D97-AF65-F5344CB8AC3E}">
        <p14:creationId xmlns:p14="http://schemas.microsoft.com/office/powerpoint/2010/main" val="10187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9465</TotalTime>
  <Words>2962</Words>
  <Application>Microsoft Office PowerPoint</Application>
  <PresentationFormat>On-screen Show (4:3)</PresentationFormat>
  <Paragraphs>1368</Paragraphs>
  <Slides>61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Office Theme</vt:lpstr>
      <vt:lpstr>Equation</vt:lpstr>
      <vt:lpstr>Microsoft Equation 3.0</vt:lpstr>
      <vt:lpstr>Depth Enhancement Tool &amp; Rendering with Connection Information</vt:lpstr>
      <vt:lpstr>Outline</vt:lpstr>
      <vt:lpstr>Depth Enhancement Tool</vt:lpstr>
      <vt:lpstr>Depth Enhancement Tool</vt:lpstr>
      <vt:lpstr>Depth Enhancement Tool</vt:lpstr>
      <vt:lpstr>Depth Enhancement Tool</vt:lpstr>
      <vt:lpstr>Depth Enhancement Tool</vt:lpstr>
      <vt:lpstr>Depth Enhancement Tool</vt:lpstr>
      <vt:lpstr>VSRS 3.5 Configuration file </vt:lpstr>
      <vt:lpstr>Results</vt:lpstr>
      <vt:lpstr>Results</vt:lpstr>
      <vt:lpstr>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View Synthesis with Connection Information</vt:lpstr>
      <vt:lpstr>PowerPoint Presentation</vt:lpstr>
      <vt:lpstr>Depth Consistency Testing</vt:lpstr>
      <vt:lpstr>Virtual View Rendering</vt:lpstr>
      <vt:lpstr>PowerPoint Presentation</vt:lpstr>
      <vt:lpstr>PowerPoint Presentation</vt:lpstr>
      <vt:lpstr>VSRS+</vt:lpstr>
      <vt:lpstr>VSRS+</vt:lpstr>
      <vt:lpstr>VSRS+</vt:lpstr>
      <vt:lpstr>Rendering with  Connection Information</vt:lpstr>
      <vt:lpstr>Results</vt:lpstr>
      <vt:lpstr>Results</vt:lpstr>
      <vt:lpstr>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Rendering with Structured-Depth</vt:lpstr>
      <vt:lpstr>Principal Depth Map</vt:lpstr>
      <vt:lpstr>Structured Depth Maps</vt:lpstr>
      <vt:lpstr>Rendering with  Structured Depth Maps</vt:lpstr>
      <vt:lpstr>Results</vt:lpstr>
      <vt:lpstr>Results</vt:lpstr>
      <vt:lpstr>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Sequence Viewing Order </vt:lpstr>
      <vt:lpstr>Sequence Viewing Order </vt:lpstr>
      <vt:lpstr>Sequence Viewing Order </vt:lpstr>
      <vt:lpstr>PowerPoint Presentation</vt:lpstr>
      <vt:lpstr>PowerPoint Presentation</vt:lpstr>
      <vt:lpstr>Depth Enhancement Tool</vt:lpstr>
      <vt:lpstr>Depth Enhancement Tool</vt:lpstr>
    </vt:vector>
  </TitlesOfParts>
  <Company>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N-view Depth Consistency Testing Algorithm</dc:title>
  <dc:creator>Pravin Kumar Rana</dc:creator>
  <cp:lastModifiedBy>Pravin Kumar Rana</cp:lastModifiedBy>
  <cp:revision>516</cp:revision>
  <dcterms:created xsi:type="dcterms:W3CDTF">2010-09-13T12:55:38Z</dcterms:created>
  <dcterms:modified xsi:type="dcterms:W3CDTF">2011-09-28T16:59:24Z</dcterms:modified>
</cp:coreProperties>
</file>